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9.jpg" ContentType="image/jpg"/>
  <Override PartName="/ppt/notesSlides/notesSlide1.xml" ContentType="application/vnd.openxmlformats-officedocument.presentationml.notesSlide+xml"/>
  <Override PartName="/ppt/media/image27.jpg" ContentType="image/jpg"/>
  <Override PartName="/ppt/notesSlides/notesSlide2.xml" ContentType="application/vnd.openxmlformats-officedocument.presentationml.notesSlide+xml"/>
  <Override PartName="/ppt/media/image28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51"/>
  </p:notesMasterIdLst>
  <p:sldIdLst>
    <p:sldId id="257" r:id="rId2"/>
    <p:sldId id="258" r:id="rId3"/>
    <p:sldId id="277" r:id="rId4"/>
    <p:sldId id="281" r:id="rId5"/>
    <p:sldId id="279" r:id="rId6"/>
    <p:sldId id="283" r:id="rId7"/>
    <p:sldId id="267" r:id="rId8"/>
    <p:sldId id="285" r:id="rId9"/>
    <p:sldId id="286" r:id="rId10"/>
    <p:sldId id="284" r:id="rId11"/>
    <p:sldId id="288" r:id="rId12"/>
    <p:sldId id="289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90" r:id="rId24"/>
    <p:sldId id="301" r:id="rId25"/>
    <p:sldId id="303" r:id="rId26"/>
    <p:sldId id="306" r:id="rId27"/>
    <p:sldId id="307" r:id="rId28"/>
    <p:sldId id="308" r:id="rId29"/>
    <p:sldId id="302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09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27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5342" autoAdjust="0"/>
  </p:normalViewPr>
  <p:slideViewPr>
    <p:cSldViewPr snapToGrid="0">
      <p:cViewPr varScale="1">
        <p:scale>
          <a:sx n="106" d="100"/>
          <a:sy n="106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tah Gymnastiar" userId="fc61073e033e6a32" providerId="LiveId" clId="{0595BBE3-B48E-7D42-8AAE-6552063864C7}"/>
    <pc:docChg chg="custSel modSld">
      <pc:chgData name="Fattah Gymnastiar" userId="fc61073e033e6a32" providerId="LiveId" clId="{0595BBE3-B48E-7D42-8AAE-6552063864C7}" dt="2023-09-09T04:54:10.885" v="103" actId="114"/>
      <pc:docMkLst>
        <pc:docMk/>
      </pc:docMkLst>
      <pc:sldChg chg="addSp delSp modSp mod">
        <pc:chgData name="Fattah Gymnastiar" userId="fc61073e033e6a32" providerId="LiveId" clId="{0595BBE3-B48E-7D42-8AAE-6552063864C7}" dt="2023-09-09T04:54:10.885" v="103" actId="114"/>
        <pc:sldMkLst>
          <pc:docMk/>
          <pc:sldMk cId="556541727" sldId="257"/>
        </pc:sldMkLst>
        <pc:spChg chg="add mod">
          <ac:chgData name="Fattah Gymnastiar" userId="fc61073e033e6a32" providerId="LiveId" clId="{0595BBE3-B48E-7D42-8AAE-6552063864C7}" dt="2023-09-09T04:54:10.885" v="103" actId="114"/>
          <ac:spMkLst>
            <pc:docMk/>
            <pc:sldMk cId="556541727" sldId="257"/>
            <ac:spMk id="3" creationId="{A0CE0932-40D1-FCEA-0D1A-033D09758453}"/>
          </ac:spMkLst>
        </pc:spChg>
        <pc:spChg chg="mod">
          <ac:chgData name="Fattah Gymnastiar" userId="fc61073e033e6a32" providerId="LiveId" clId="{0595BBE3-B48E-7D42-8AAE-6552063864C7}" dt="2023-09-09T04:54:01.077" v="102" actId="20577"/>
          <ac:spMkLst>
            <pc:docMk/>
            <pc:sldMk cId="556541727" sldId="257"/>
            <ac:spMk id="8" creationId="{106F9D41-8F07-4274-8BAF-C0886F6439C1}"/>
          </ac:spMkLst>
        </pc:spChg>
        <pc:spChg chg="del">
          <ac:chgData name="Fattah Gymnastiar" userId="fc61073e033e6a32" providerId="LiveId" clId="{0595BBE3-B48E-7D42-8AAE-6552063864C7}" dt="2023-09-09T04:44:30.931" v="0" actId="478"/>
          <ac:spMkLst>
            <pc:docMk/>
            <pc:sldMk cId="556541727" sldId="257"/>
            <ac:spMk id="10" creationId="{6255887C-233F-4CCB-8162-74F2F25F242F}"/>
          </ac:spMkLst>
        </pc:spChg>
      </pc:sldChg>
      <pc:sldChg chg="delSp mod">
        <pc:chgData name="Fattah Gymnastiar" userId="fc61073e033e6a32" providerId="LiveId" clId="{0595BBE3-B48E-7D42-8AAE-6552063864C7}" dt="2023-09-09T04:46:37.634" v="43" actId="478"/>
        <pc:sldMkLst>
          <pc:docMk/>
          <pc:sldMk cId="3303136128" sldId="258"/>
        </pc:sldMkLst>
        <pc:spChg chg="del">
          <ac:chgData name="Fattah Gymnastiar" userId="fc61073e033e6a32" providerId="LiveId" clId="{0595BBE3-B48E-7D42-8AAE-6552063864C7}" dt="2023-09-09T04:46:37.634" v="43" actId="478"/>
          <ac:spMkLst>
            <pc:docMk/>
            <pc:sldMk cId="3303136128" sldId="258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6:37.634" v="43" actId="478"/>
          <ac:spMkLst>
            <pc:docMk/>
            <pc:sldMk cId="3303136128" sldId="25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7:17.546" v="50" actId="478"/>
        <pc:sldMkLst>
          <pc:docMk/>
          <pc:sldMk cId="4095824276" sldId="267"/>
        </pc:sldMkLst>
        <pc:spChg chg="del">
          <ac:chgData name="Fattah Gymnastiar" userId="fc61073e033e6a32" providerId="LiveId" clId="{0595BBE3-B48E-7D42-8AAE-6552063864C7}" dt="2023-09-09T04:47:17.546" v="50" actId="478"/>
          <ac:spMkLst>
            <pc:docMk/>
            <pc:sldMk cId="4095824276" sldId="267"/>
            <ac:spMk id="2" creationId="{7F51B7B7-FC8B-4601-9F21-5B0F1E441181}"/>
          </ac:spMkLst>
        </pc:spChg>
        <pc:spChg chg="del">
          <ac:chgData name="Fattah Gymnastiar" userId="fc61073e033e6a32" providerId="LiveId" clId="{0595BBE3-B48E-7D42-8AAE-6552063864C7}" dt="2023-09-09T04:47:17.546" v="50" actId="478"/>
          <ac:spMkLst>
            <pc:docMk/>
            <pc:sldMk cId="4095824276" sldId="267"/>
            <ac:spMk id="3" creationId="{E91B113B-2A3B-45BE-B744-A9C6E1DD51C1}"/>
          </ac:spMkLst>
        </pc:spChg>
      </pc:sldChg>
      <pc:sldChg chg="delSp mod">
        <pc:chgData name="Fattah Gymnastiar" userId="fc61073e033e6a32" providerId="LiveId" clId="{0595BBE3-B48E-7D42-8AAE-6552063864C7}" dt="2023-09-09T04:46:42.628" v="44" actId="478"/>
        <pc:sldMkLst>
          <pc:docMk/>
          <pc:sldMk cId="1880147817" sldId="277"/>
        </pc:sldMkLst>
        <pc:spChg chg="del">
          <ac:chgData name="Fattah Gymnastiar" userId="fc61073e033e6a32" providerId="LiveId" clId="{0595BBE3-B48E-7D42-8AAE-6552063864C7}" dt="2023-09-09T04:46:42.628" v="44" actId="478"/>
          <ac:spMkLst>
            <pc:docMk/>
            <pc:sldMk cId="1880147817" sldId="277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6:42.628" v="44" actId="478"/>
          <ac:spMkLst>
            <pc:docMk/>
            <pc:sldMk cId="1880147817" sldId="27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6:52.459" v="46" actId="478"/>
        <pc:sldMkLst>
          <pc:docMk/>
          <pc:sldMk cId="3593058966" sldId="279"/>
        </pc:sldMkLst>
        <pc:spChg chg="del">
          <ac:chgData name="Fattah Gymnastiar" userId="fc61073e033e6a32" providerId="LiveId" clId="{0595BBE3-B48E-7D42-8AAE-6552063864C7}" dt="2023-09-09T04:46:52.459" v="46" actId="478"/>
          <ac:spMkLst>
            <pc:docMk/>
            <pc:sldMk cId="3593058966" sldId="279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6:52.459" v="46" actId="478"/>
          <ac:spMkLst>
            <pc:docMk/>
            <pc:sldMk cId="3593058966" sldId="27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6:47.043" v="45" actId="478"/>
        <pc:sldMkLst>
          <pc:docMk/>
          <pc:sldMk cId="633962680" sldId="281"/>
        </pc:sldMkLst>
        <pc:spChg chg="del">
          <ac:chgData name="Fattah Gymnastiar" userId="fc61073e033e6a32" providerId="LiveId" clId="{0595BBE3-B48E-7D42-8AAE-6552063864C7}" dt="2023-09-09T04:46:47.043" v="45" actId="478"/>
          <ac:spMkLst>
            <pc:docMk/>
            <pc:sldMk cId="633962680" sldId="281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6:47.043" v="45" actId="478"/>
          <ac:spMkLst>
            <pc:docMk/>
            <pc:sldMk cId="633962680" sldId="281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0595BBE3-B48E-7D42-8AAE-6552063864C7}" dt="2023-09-09T04:47:07.161" v="49" actId="20577"/>
        <pc:sldMkLst>
          <pc:docMk/>
          <pc:sldMk cId="123561503" sldId="283"/>
        </pc:sldMkLst>
        <pc:spChg chg="mod">
          <ac:chgData name="Fattah Gymnastiar" userId="fc61073e033e6a32" providerId="LiveId" clId="{0595BBE3-B48E-7D42-8AAE-6552063864C7}" dt="2023-09-09T04:47:07.161" v="49" actId="20577"/>
          <ac:spMkLst>
            <pc:docMk/>
            <pc:sldMk cId="123561503" sldId="283"/>
            <ac:spMk id="7" creationId="{C01F5CEC-401E-4E00-A99A-912964B5934F}"/>
          </ac:spMkLst>
        </pc:spChg>
        <pc:spChg chg="del">
          <ac:chgData name="Fattah Gymnastiar" userId="fc61073e033e6a32" providerId="LiveId" clId="{0595BBE3-B48E-7D42-8AAE-6552063864C7}" dt="2023-09-09T04:46:58.462" v="47" actId="478"/>
          <ac:spMkLst>
            <pc:docMk/>
            <pc:sldMk cId="123561503" sldId="283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6:58.462" v="47" actId="478"/>
          <ac:spMkLst>
            <pc:docMk/>
            <pc:sldMk cId="123561503" sldId="28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7:33.790" v="53" actId="478"/>
        <pc:sldMkLst>
          <pc:docMk/>
          <pc:sldMk cId="1737752609" sldId="284"/>
        </pc:sldMkLst>
        <pc:spChg chg="del">
          <ac:chgData name="Fattah Gymnastiar" userId="fc61073e033e6a32" providerId="LiveId" clId="{0595BBE3-B48E-7D42-8AAE-6552063864C7}" dt="2023-09-09T04:47:33.790" v="53" actId="478"/>
          <ac:spMkLst>
            <pc:docMk/>
            <pc:sldMk cId="1737752609" sldId="284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7:33.790" v="53" actId="478"/>
          <ac:spMkLst>
            <pc:docMk/>
            <pc:sldMk cId="1737752609" sldId="28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7:22.778" v="51" actId="478"/>
        <pc:sldMkLst>
          <pc:docMk/>
          <pc:sldMk cId="955007384" sldId="285"/>
        </pc:sldMkLst>
        <pc:spChg chg="del">
          <ac:chgData name="Fattah Gymnastiar" userId="fc61073e033e6a32" providerId="LiveId" clId="{0595BBE3-B48E-7D42-8AAE-6552063864C7}" dt="2023-09-09T04:47:22.778" v="51" actId="478"/>
          <ac:spMkLst>
            <pc:docMk/>
            <pc:sldMk cId="955007384" sldId="285"/>
            <ac:spMk id="2" creationId="{7F51B7B7-FC8B-4601-9F21-5B0F1E441181}"/>
          </ac:spMkLst>
        </pc:spChg>
        <pc:spChg chg="del">
          <ac:chgData name="Fattah Gymnastiar" userId="fc61073e033e6a32" providerId="LiveId" clId="{0595BBE3-B48E-7D42-8AAE-6552063864C7}" dt="2023-09-09T04:47:22.778" v="51" actId="478"/>
          <ac:spMkLst>
            <pc:docMk/>
            <pc:sldMk cId="955007384" sldId="285"/>
            <ac:spMk id="3" creationId="{E91B113B-2A3B-45BE-B744-A9C6E1DD51C1}"/>
          </ac:spMkLst>
        </pc:spChg>
      </pc:sldChg>
      <pc:sldChg chg="delSp mod">
        <pc:chgData name="Fattah Gymnastiar" userId="fc61073e033e6a32" providerId="LiveId" clId="{0595BBE3-B48E-7D42-8AAE-6552063864C7}" dt="2023-09-09T04:47:29.602" v="52" actId="478"/>
        <pc:sldMkLst>
          <pc:docMk/>
          <pc:sldMk cId="3079242227" sldId="286"/>
        </pc:sldMkLst>
        <pc:spChg chg="del">
          <ac:chgData name="Fattah Gymnastiar" userId="fc61073e033e6a32" providerId="LiveId" clId="{0595BBE3-B48E-7D42-8AAE-6552063864C7}" dt="2023-09-09T04:47:29.602" v="52" actId="478"/>
          <ac:spMkLst>
            <pc:docMk/>
            <pc:sldMk cId="3079242227" sldId="286"/>
            <ac:spMk id="2" creationId="{7F51B7B7-FC8B-4601-9F21-5B0F1E441181}"/>
          </ac:spMkLst>
        </pc:spChg>
        <pc:spChg chg="del">
          <ac:chgData name="Fattah Gymnastiar" userId="fc61073e033e6a32" providerId="LiveId" clId="{0595BBE3-B48E-7D42-8AAE-6552063864C7}" dt="2023-09-09T04:47:29.602" v="52" actId="478"/>
          <ac:spMkLst>
            <pc:docMk/>
            <pc:sldMk cId="3079242227" sldId="286"/>
            <ac:spMk id="3" creationId="{E91B113B-2A3B-45BE-B744-A9C6E1DD51C1}"/>
          </ac:spMkLst>
        </pc:spChg>
      </pc:sldChg>
      <pc:sldChg chg="delSp mod">
        <pc:chgData name="Fattah Gymnastiar" userId="fc61073e033e6a32" providerId="LiveId" clId="{0595BBE3-B48E-7D42-8AAE-6552063864C7}" dt="2023-09-09T04:47:38.501" v="54" actId="478"/>
        <pc:sldMkLst>
          <pc:docMk/>
          <pc:sldMk cId="2368139260" sldId="288"/>
        </pc:sldMkLst>
        <pc:spChg chg="del">
          <ac:chgData name="Fattah Gymnastiar" userId="fc61073e033e6a32" providerId="LiveId" clId="{0595BBE3-B48E-7D42-8AAE-6552063864C7}" dt="2023-09-09T04:47:38.501" v="54" actId="478"/>
          <ac:spMkLst>
            <pc:docMk/>
            <pc:sldMk cId="2368139260" sldId="288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7:38.501" v="54" actId="478"/>
          <ac:spMkLst>
            <pc:docMk/>
            <pc:sldMk cId="2368139260" sldId="288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0595BBE3-B48E-7D42-8AAE-6552063864C7}" dt="2023-09-09T04:48:19.623" v="56" actId="1076"/>
        <pc:sldMkLst>
          <pc:docMk/>
          <pc:sldMk cId="4052194577" sldId="289"/>
        </pc:sldMkLst>
        <pc:spChg chg="del">
          <ac:chgData name="Fattah Gymnastiar" userId="fc61073e033e6a32" providerId="LiveId" clId="{0595BBE3-B48E-7D42-8AAE-6552063864C7}" dt="2023-09-09T04:47:46.722" v="55" actId="478"/>
          <ac:spMkLst>
            <pc:docMk/>
            <pc:sldMk cId="4052194577" sldId="289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7:46.722" v="55" actId="478"/>
          <ac:spMkLst>
            <pc:docMk/>
            <pc:sldMk cId="4052194577" sldId="289"/>
            <ac:spMk id="85" creationId="{48B88F2C-5F81-41B6-9D81-4F88841AF1C9}"/>
          </ac:spMkLst>
        </pc:spChg>
        <pc:picChg chg="mod">
          <ac:chgData name="Fattah Gymnastiar" userId="fc61073e033e6a32" providerId="LiveId" clId="{0595BBE3-B48E-7D42-8AAE-6552063864C7}" dt="2023-09-09T04:48:19.623" v="56" actId="1076"/>
          <ac:picMkLst>
            <pc:docMk/>
            <pc:sldMk cId="4052194577" sldId="289"/>
            <ac:picMk id="3" creationId="{00000000-0000-0000-0000-000000000000}"/>
          </ac:picMkLst>
        </pc:picChg>
      </pc:sldChg>
      <pc:sldChg chg="delSp mod">
        <pc:chgData name="Fattah Gymnastiar" userId="fc61073e033e6a32" providerId="LiveId" clId="{0595BBE3-B48E-7D42-8AAE-6552063864C7}" dt="2023-09-09T04:49:25.524" v="67" actId="478"/>
        <pc:sldMkLst>
          <pc:docMk/>
          <pc:sldMk cId="3218894984" sldId="290"/>
        </pc:sldMkLst>
        <pc:spChg chg="del">
          <ac:chgData name="Fattah Gymnastiar" userId="fc61073e033e6a32" providerId="LiveId" clId="{0595BBE3-B48E-7D42-8AAE-6552063864C7}" dt="2023-09-09T04:49:25.524" v="67" actId="478"/>
          <ac:spMkLst>
            <pc:docMk/>
            <pc:sldMk cId="3218894984" sldId="290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9:25.524" v="67" actId="478"/>
          <ac:spMkLst>
            <pc:docMk/>
            <pc:sldMk cId="3218894984" sldId="29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8:25.458" v="57" actId="478"/>
        <pc:sldMkLst>
          <pc:docMk/>
          <pc:sldMk cId="414189393" sldId="291"/>
        </pc:sldMkLst>
        <pc:spChg chg="del">
          <ac:chgData name="Fattah Gymnastiar" userId="fc61073e033e6a32" providerId="LiveId" clId="{0595BBE3-B48E-7D42-8AAE-6552063864C7}" dt="2023-09-09T04:48:25.458" v="57" actId="478"/>
          <ac:spMkLst>
            <pc:docMk/>
            <pc:sldMk cId="414189393" sldId="291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8:25.458" v="57" actId="478"/>
          <ac:spMkLst>
            <pc:docMk/>
            <pc:sldMk cId="414189393" sldId="29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8:35.110" v="58" actId="478"/>
        <pc:sldMkLst>
          <pc:docMk/>
          <pc:sldMk cId="2956195593" sldId="292"/>
        </pc:sldMkLst>
        <pc:spChg chg="del">
          <ac:chgData name="Fattah Gymnastiar" userId="fc61073e033e6a32" providerId="LiveId" clId="{0595BBE3-B48E-7D42-8AAE-6552063864C7}" dt="2023-09-09T04:48:35.110" v="58" actId="478"/>
          <ac:spMkLst>
            <pc:docMk/>
            <pc:sldMk cId="2956195593" sldId="292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8:35.110" v="58" actId="478"/>
          <ac:spMkLst>
            <pc:docMk/>
            <pc:sldMk cId="2956195593" sldId="29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8:39.287" v="59" actId="478"/>
        <pc:sldMkLst>
          <pc:docMk/>
          <pc:sldMk cId="3068585456" sldId="293"/>
        </pc:sldMkLst>
        <pc:spChg chg="del">
          <ac:chgData name="Fattah Gymnastiar" userId="fc61073e033e6a32" providerId="LiveId" clId="{0595BBE3-B48E-7D42-8AAE-6552063864C7}" dt="2023-09-09T04:48:39.287" v="59" actId="478"/>
          <ac:spMkLst>
            <pc:docMk/>
            <pc:sldMk cId="3068585456" sldId="293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8:39.287" v="59" actId="478"/>
          <ac:spMkLst>
            <pc:docMk/>
            <pc:sldMk cId="3068585456" sldId="29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8:45.062" v="60" actId="478"/>
        <pc:sldMkLst>
          <pc:docMk/>
          <pc:sldMk cId="2157907680" sldId="294"/>
        </pc:sldMkLst>
        <pc:spChg chg="del">
          <ac:chgData name="Fattah Gymnastiar" userId="fc61073e033e6a32" providerId="LiveId" clId="{0595BBE3-B48E-7D42-8AAE-6552063864C7}" dt="2023-09-09T04:48:45.062" v="60" actId="478"/>
          <ac:spMkLst>
            <pc:docMk/>
            <pc:sldMk cId="2157907680" sldId="294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8:45.062" v="60" actId="478"/>
          <ac:spMkLst>
            <pc:docMk/>
            <pc:sldMk cId="2157907680" sldId="29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8:49.942" v="61" actId="478"/>
        <pc:sldMkLst>
          <pc:docMk/>
          <pc:sldMk cId="2214908449" sldId="295"/>
        </pc:sldMkLst>
        <pc:spChg chg="del">
          <ac:chgData name="Fattah Gymnastiar" userId="fc61073e033e6a32" providerId="LiveId" clId="{0595BBE3-B48E-7D42-8AAE-6552063864C7}" dt="2023-09-09T04:48:49.942" v="61" actId="478"/>
          <ac:spMkLst>
            <pc:docMk/>
            <pc:sldMk cId="2214908449" sldId="295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8:49.942" v="61" actId="478"/>
          <ac:spMkLst>
            <pc:docMk/>
            <pc:sldMk cId="2214908449" sldId="295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8:56.970" v="62" actId="478"/>
        <pc:sldMkLst>
          <pc:docMk/>
          <pc:sldMk cId="734277056" sldId="296"/>
        </pc:sldMkLst>
        <pc:spChg chg="del">
          <ac:chgData name="Fattah Gymnastiar" userId="fc61073e033e6a32" providerId="LiveId" clId="{0595BBE3-B48E-7D42-8AAE-6552063864C7}" dt="2023-09-09T04:48:56.970" v="62" actId="478"/>
          <ac:spMkLst>
            <pc:docMk/>
            <pc:sldMk cId="734277056" sldId="296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8:56.970" v="62" actId="478"/>
          <ac:spMkLst>
            <pc:docMk/>
            <pc:sldMk cId="734277056" sldId="29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9:02.325" v="63" actId="478"/>
        <pc:sldMkLst>
          <pc:docMk/>
          <pc:sldMk cId="3056433771" sldId="297"/>
        </pc:sldMkLst>
        <pc:spChg chg="del">
          <ac:chgData name="Fattah Gymnastiar" userId="fc61073e033e6a32" providerId="LiveId" clId="{0595BBE3-B48E-7D42-8AAE-6552063864C7}" dt="2023-09-09T04:49:02.325" v="63" actId="478"/>
          <ac:spMkLst>
            <pc:docMk/>
            <pc:sldMk cId="3056433771" sldId="297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9:02.325" v="63" actId="478"/>
          <ac:spMkLst>
            <pc:docMk/>
            <pc:sldMk cId="3056433771" sldId="29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9:06.940" v="64" actId="478"/>
        <pc:sldMkLst>
          <pc:docMk/>
          <pc:sldMk cId="1233118888" sldId="298"/>
        </pc:sldMkLst>
        <pc:spChg chg="del">
          <ac:chgData name="Fattah Gymnastiar" userId="fc61073e033e6a32" providerId="LiveId" clId="{0595BBE3-B48E-7D42-8AAE-6552063864C7}" dt="2023-09-09T04:49:06.940" v="64" actId="478"/>
          <ac:spMkLst>
            <pc:docMk/>
            <pc:sldMk cId="1233118888" sldId="298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9:06.940" v="64" actId="478"/>
          <ac:spMkLst>
            <pc:docMk/>
            <pc:sldMk cId="1233118888" sldId="29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9:12.291" v="65" actId="478"/>
        <pc:sldMkLst>
          <pc:docMk/>
          <pc:sldMk cId="4171034679" sldId="299"/>
        </pc:sldMkLst>
        <pc:spChg chg="del">
          <ac:chgData name="Fattah Gymnastiar" userId="fc61073e033e6a32" providerId="LiveId" clId="{0595BBE3-B48E-7D42-8AAE-6552063864C7}" dt="2023-09-09T04:49:12.291" v="65" actId="478"/>
          <ac:spMkLst>
            <pc:docMk/>
            <pc:sldMk cId="4171034679" sldId="299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9:12.291" v="65" actId="478"/>
          <ac:spMkLst>
            <pc:docMk/>
            <pc:sldMk cId="4171034679" sldId="29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9:17.578" v="66" actId="478"/>
        <pc:sldMkLst>
          <pc:docMk/>
          <pc:sldMk cId="3466756261" sldId="300"/>
        </pc:sldMkLst>
        <pc:spChg chg="del">
          <ac:chgData name="Fattah Gymnastiar" userId="fc61073e033e6a32" providerId="LiveId" clId="{0595BBE3-B48E-7D42-8AAE-6552063864C7}" dt="2023-09-09T04:49:17.578" v="66" actId="478"/>
          <ac:spMkLst>
            <pc:docMk/>
            <pc:sldMk cId="3466756261" sldId="300"/>
            <ac:spMk id="3" creationId="{EE2A9DA1-08A6-415E-ADA4-4DDE244A7135}"/>
          </ac:spMkLst>
        </pc:spChg>
        <pc:spChg chg="del">
          <ac:chgData name="Fattah Gymnastiar" userId="fc61073e033e6a32" providerId="LiveId" clId="{0595BBE3-B48E-7D42-8AAE-6552063864C7}" dt="2023-09-09T04:49:17.578" v="66" actId="478"/>
          <ac:spMkLst>
            <pc:docMk/>
            <pc:sldMk cId="3466756261" sldId="300"/>
            <ac:spMk id="5" creationId="{83ED4ABB-5172-487E-ACA6-784200659AB8}"/>
          </ac:spMkLst>
        </pc:spChg>
      </pc:sldChg>
      <pc:sldChg chg="delSp mod">
        <pc:chgData name="Fattah Gymnastiar" userId="fc61073e033e6a32" providerId="LiveId" clId="{0595BBE3-B48E-7D42-8AAE-6552063864C7}" dt="2023-09-09T04:49:30.280" v="68" actId="478"/>
        <pc:sldMkLst>
          <pc:docMk/>
          <pc:sldMk cId="120170328" sldId="301"/>
        </pc:sldMkLst>
        <pc:spChg chg="del">
          <ac:chgData name="Fattah Gymnastiar" userId="fc61073e033e6a32" providerId="LiveId" clId="{0595BBE3-B48E-7D42-8AAE-6552063864C7}" dt="2023-09-09T04:49:30.280" v="68" actId="478"/>
          <ac:spMkLst>
            <pc:docMk/>
            <pc:sldMk cId="120170328" sldId="301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9:30.280" v="68" actId="478"/>
          <ac:spMkLst>
            <pc:docMk/>
            <pc:sldMk cId="120170328" sldId="30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9:58.919" v="74" actId="478"/>
        <pc:sldMkLst>
          <pc:docMk/>
          <pc:sldMk cId="3665362872" sldId="302"/>
        </pc:sldMkLst>
        <pc:spChg chg="del">
          <ac:chgData name="Fattah Gymnastiar" userId="fc61073e033e6a32" providerId="LiveId" clId="{0595BBE3-B48E-7D42-8AAE-6552063864C7}" dt="2023-09-09T04:49:58.919" v="74" actId="478"/>
          <ac:spMkLst>
            <pc:docMk/>
            <pc:sldMk cId="3665362872" sldId="302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9:58.919" v="74" actId="478"/>
          <ac:spMkLst>
            <pc:docMk/>
            <pc:sldMk cId="3665362872" sldId="302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0595BBE3-B48E-7D42-8AAE-6552063864C7}" dt="2023-09-09T04:49:46.115" v="72" actId="478"/>
        <pc:sldMkLst>
          <pc:docMk/>
          <pc:sldMk cId="1240659147" sldId="303"/>
        </pc:sldMkLst>
        <pc:spChg chg="del mod">
          <ac:chgData name="Fattah Gymnastiar" userId="fc61073e033e6a32" providerId="LiveId" clId="{0595BBE3-B48E-7D42-8AAE-6552063864C7}" dt="2023-09-09T04:49:46.115" v="72" actId="478"/>
          <ac:spMkLst>
            <pc:docMk/>
            <pc:sldMk cId="1240659147" sldId="303"/>
            <ac:spMk id="80" creationId="{1E691D99-C86E-4F99-AA8C-3E3FC1E614C4}"/>
          </ac:spMkLst>
        </pc:spChg>
        <pc:spChg chg="del mod">
          <ac:chgData name="Fattah Gymnastiar" userId="fc61073e033e6a32" providerId="LiveId" clId="{0595BBE3-B48E-7D42-8AAE-6552063864C7}" dt="2023-09-09T04:49:46.115" v="72" actId="478"/>
          <ac:spMkLst>
            <pc:docMk/>
            <pc:sldMk cId="1240659147" sldId="30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9:41.441" v="71" actId="478"/>
        <pc:sldMkLst>
          <pc:docMk/>
          <pc:sldMk cId="516546546" sldId="306"/>
        </pc:sldMkLst>
        <pc:spChg chg="del">
          <ac:chgData name="Fattah Gymnastiar" userId="fc61073e033e6a32" providerId="LiveId" clId="{0595BBE3-B48E-7D42-8AAE-6552063864C7}" dt="2023-09-09T04:49:41.441" v="71" actId="478"/>
          <ac:spMkLst>
            <pc:docMk/>
            <pc:sldMk cId="516546546" sldId="306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9:41.441" v="71" actId="478"/>
          <ac:spMkLst>
            <pc:docMk/>
            <pc:sldMk cId="516546546" sldId="30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49:50.380" v="73" actId="478"/>
        <pc:sldMkLst>
          <pc:docMk/>
          <pc:sldMk cId="1458149143" sldId="307"/>
        </pc:sldMkLst>
        <pc:spChg chg="del">
          <ac:chgData name="Fattah Gymnastiar" userId="fc61073e033e6a32" providerId="LiveId" clId="{0595BBE3-B48E-7D42-8AAE-6552063864C7}" dt="2023-09-09T04:49:50.380" v="73" actId="478"/>
          <ac:spMkLst>
            <pc:docMk/>
            <pc:sldMk cId="1458149143" sldId="307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49:50.380" v="73" actId="478"/>
          <ac:spMkLst>
            <pc:docMk/>
            <pc:sldMk cId="1458149143" sldId="30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0:48.165" v="83" actId="478"/>
        <pc:sldMkLst>
          <pc:docMk/>
          <pc:sldMk cId="1107435201" sldId="309"/>
        </pc:sldMkLst>
        <pc:spChg chg="del">
          <ac:chgData name="Fattah Gymnastiar" userId="fc61073e033e6a32" providerId="LiveId" clId="{0595BBE3-B48E-7D42-8AAE-6552063864C7}" dt="2023-09-09T04:50:48.165" v="83" actId="478"/>
          <ac:spMkLst>
            <pc:docMk/>
            <pc:sldMk cId="1107435201" sldId="309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0:48.165" v="83" actId="478"/>
          <ac:spMkLst>
            <pc:docMk/>
            <pc:sldMk cId="1107435201" sldId="30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0:04.308" v="75" actId="478"/>
        <pc:sldMkLst>
          <pc:docMk/>
          <pc:sldMk cId="2669934893" sldId="310"/>
        </pc:sldMkLst>
        <pc:spChg chg="del">
          <ac:chgData name="Fattah Gymnastiar" userId="fc61073e033e6a32" providerId="LiveId" clId="{0595BBE3-B48E-7D42-8AAE-6552063864C7}" dt="2023-09-09T04:50:04.308" v="75" actId="478"/>
          <ac:spMkLst>
            <pc:docMk/>
            <pc:sldMk cId="2669934893" sldId="310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0:04.308" v="75" actId="478"/>
          <ac:spMkLst>
            <pc:docMk/>
            <pc:sldMk cId="2669934893" sldId="31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0:09.212" v="76" actId="478"/>
        <pc:sldMkLst>
          <pc:docMk/>
          <pc:sldMk cId="974914587" sldId="311"/>
        </pc:sldMkLst>
        <pc:spChg chg="del">
          <ac:chgData name="Fattah Gymnastiar" userId="fc61073e033e6a32" providerId="LiveId" clId="{0595BBE3-B48E-7D42-8AAE-6552063864C7}" dt="2023-09-09T04:50:09.212" v="76" actId="478"/>
          <ac:spMkLst>
            <pc:docMk/>
            <pc:sldMk cId="974914587" sldId="311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0:09.212" v="76" actId="478"/>
          <ac:spMkLst>
            <pc:docMk/>
            <pc:sldMk cId="974914587" sldId="31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0:15.297" v="77" actId="478"/>
        <pc:sldMkLst>
          <pc:docMk/>
          <pc:sldMk cId="126679422" sldId="312"/>
        </pc:sldMkLst>
        <pc:spChg chg="del">
          <ac:chgData name="Fattah Gymnastiar" userId="fc61073e033e6a32" providerId="LiveId" clId="{0595BBE3-B48E-7D42-8AAE-6552063864C7}" dt="2023-09-09T04:50:15.297" v="77" actId="478"/>
          <ac:spMkLst>
            <pc:docMk/>
            <pc:sldMk cId="126679422" sldId="312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0:15.297" v="77" actId="478"/>
          <ac:spMkLst>
            <pc:docMk/>
            <pc:sldMk cId="126679422" sldId="31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0:19.807" v="78" actId="478"/>
        <pc:sldMkLst>
          <pc:docMk/>
          <pc:sldMk cId="3324113610" sldId="313"/>
        </pc:sldMkLst>
        <pc:spChg chg="del">
          <ac:chgData name="Fattah Gymnastiar" userId="fc61073e033e6a32" providerId="LiveId" clId="{0595BBE3-B48E-7D42-8AAE-6552063864C7}" dt="2023-09-09T04:50:19.807" v="78" actId="478"/>
          <ac:spMkLst>
            <pc:docMk/>
            <pc:sldMk cId="3324113610" sldId="313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0:19.807" v="78" actId="478"/>
          <ac:spMkLst>
            <pc:docMk/>
            <pc:sldMk cId="3324113610" sldId="31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0:25.992" v="79" actId="478"/>
        <pc:sldMkLst>
          <pc:docMk/>
          <pc:sldMk cId="278654227" sldId="314"/>
        </pc:sldMkLst>
        <pc:spChg chg="del">
          <ac:chgData name="Fattah Gymnastiar" userId="fc61073e033e6a32" providerId="LiveId" clId="{0595BBE3-B48E-7D42-8AAE-6552063864C7}" dt="2023-09-09T04:50:25.992" v="79" actId="478"/>
          <ac:spMkLst>
            <pc:docMk/>
            <pc:sldMk cId="278654227" sldId="314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0:25.992" v="79" actId="478"/>
          <ac:spMkLst>
            <pc:docMk/>
            <pc:sldMk cId="278654227" sldId="31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0:31.414" v="80" actId="478"/>
        <pc:sldMkLst>
          <pc:docMk/>
          <pc:sldMk cId="2073274719" sldId="315"/>
        </pc:sldMkLst>
        <pc:spChg chg="del">
          <ac:chgData name="Fattah Gymnastiar" userId="fc61073e033e6a32" providerId="LiveId" clId="{0595BBE3-B48E-7D42-8AAE-6552063864C7}" dt="2023-09-09T04:50:31.414" v="80" actId="478"/>
          <ac:spMkLst>
            <pc:docMk/>
            <pc:sldMk cId="2073274719" sldId="315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0:31.414" v="80" actId="478"/>
          <ac:spMkLst>
            <pc:docMk/>
            <pc:sldMk cId="2073274719" sldId="315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0:36.425" v="81" actId="478"/>
        <pc:sldMkLst>
          <pc:docMk/>
          <pc:sldMk cId="1039808182" sldId="316"/>
        </pc:sldMkLst>
        <pc:spChg chg="del">
          <ac:chgData name="Fattah Gymnastiar" userId="fc61073e033e6a32" providerId="LiveId" clId="{0595BBE3-B48E-7D42-8AAE-6552063864C7}" dt="2023-09-09T04:50:36.425" v="81" actId="478"/>
          <ac:spMkLst>
            <pc:docMk/>
            <pc:sldMk cId="1039808182" sldId="316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0:36.425" v="81" actId="478"/>
          <ac:spMkLst>
            <pc:docMk/>
            <pc:sldMk cId="1039808182" sldId="31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0:43.243" v="82" actId="478"/>
        <pc:sldMkLst>
          <pc:docMk/>
          <pc:sldMk cId="1041588985" sldId="317"/>
        </pc:sldMkLst>
        <pc:spChg chg="del">
          <ac:chgData name="Fattah Gymnastiar" userId="fc61073e033e6a32" providerId="LiveId" clId="{0595BBE3-B48E-7D42-8AAE-6552063864C7}" dt="2023-09-09T04:50:43.243" v="82" actId="478"/>
          <ac:spMkLst>
            <pc:docMk/>
            <pc:sldMk cId="1041588985" sldId="317"/>
            <ac:spMk id="3" creationId="{EE2A9DA1-08A6-415E-ADA4-4DDE244A7135}"/>
          </ac:spMkLst>
        </pc:spChg>
        <pc:spChg chg="del">
          <ac:chgData name="Fattah Gymnastiar" userId="fc61073e033e6a32" providerId="LiveId" clId="{0595BBE3-B48E-7D42-8AAE-6552063864C7}" dt="2023-09-09T04:50:43.243" v="82" actId="478"/>
          <ac:spMkLst>
            <pc:docMk/>
            <pc:sldMk cId="1041588985" sldId="317"/>
            <ac:spMk id="5" creationId="{83ED4ABB-5172-487E-ACA6-784200659AB8}"/>
          </ac:spMkLst>
        </pc:spChg>
      </pc:sldChg>
      <pc:sldChg chg="delSp mod">
        <pc:chgData name="Fattah Gymnastiar" userId="fc61073e033e6a32" providerId="LiveId" clId="{0595BBE3-B48E-7D42-8AAE-6552063864C7}" dt="2023-09-09T04:50:53.064" v="84" actId="478"/>
        <pc:sldMkLst>
          <pc:docMk/>
          <pc:sldMk cId="3677918811" sldId="319"/>
        </pc:sldMkLst>
        <pc:spChg chg="del">
          <ac:chgData name="Fattah Gymnastiar" userId="fc61073e033e6a32" providerId="LiveId" clId="{0595BBE3-B48E-7D42-8AAE-6552063864C7}" dt="2023-09-09T04:50:53.064" v="84" actId="478"/>
          <ac:spMkLst>
            <pc:docMk/>
            <pc:sldMk cId="3677918811" sldId="319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0:53.064" v="84" actId="478"/>
          <ac:spMkLst>
            <pc:docMk/>
            <pc:sldMk cId="3677918811" sldId="31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0:59.863" v="85" actId="478"/>
        <pc:sldMkLst>
          <pc:docMk/>
          <pc:sldMk cId="2956039779" sldId="320"/>
        </pc:sldMkLst>
        <pc:spChg chg="del">
          <ac:chgData name="Fattah Gymnastiar" userId="fc61073e033e6a32" providerId="LiveId" clId="{0595BBE3-B48E-7D42-8AAE-6552063864C7}" dt="2023-09-09T04:50:59.863" v="85" actId="478"/>
          <ac:spMkLst>
            <pc:docMk/>
            <pc:sldMk cId="2956039779" sldId="320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0:59.863" v="85" actId="478"/>
          <ac:spMkLst>
            <pc:docMk/>
            <pc:sldMk cId="2956039779" sldId="32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1:04.057" v="86" actId="478"/>
        <pc:sldMkLst>
          <pc:docMk/>
          <pc:sldMk cId="2820718823" sldId="321"/>
        </pc:sldMkLst>
        <pc:spChg chg="del">
          <ac:chgData name="Fattah Gymnastiar" userId="fc61073e033e6a32" providerId="LiveId" clId="{0595BBE3-B48E-7D42-8AAE-6552063864C7}" dt="2023-09-09T04:51:04.057" v="86" actId="478"/>
          <ac:spMkLst>
            <pc:docMk/>
            <pc:sldMk cId="2820718823" sldId="321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1:04.057" v="86" actId="478"/>
          <ac:spMkLst>
            <pc:docMk/>
            <pc:sldMk cId="2820718823" sldId="32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1:08.542" v="87" actId="478"/>
        <pc:sldMkLst>
          <pc:docMk/>
          <pc:sldMk cId="820805513" sldId="322"/>
        </pc:sldMkLst>
        <pc:spChg chg="del">
          <ac:chgData name="Fattah Gymnastiar" userId="fc61073e033e6a32" providerId="LiveId" clId="{0595BBE3-B48E-7D42-8AAE-6552063864C7}" dt="2023-09-09T04:51:08.542" v="87" actId="478"/>
          <ac:spMkLst>
            <pc:docMk/>
            <pc:sldMk cId="820805513" sldId="322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1:08.542" v="87" actId="478"/>
          <ac:spMkLst>
            <pc:docMk/>
            <pc:sldMk cId="820805513" sldId="32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1:13.425" v="88" actId="478"/>
        <pc:sldMkLst>
          <pc:docMk/>
          <pc:sldMk cId="4018849860" sldId="323"/>
        </pc:sldMkLst>
        <pc:spChg chg="del">
          <ac:chgData name="Fattah Gymnastiar" userId="fc61073e033e6a32" providerId="LiveId" clId="{0595BBE3-B48E-7D42-8AAE-6552063864C7}" dt="2023-09-09T04:51:13.425" v="88" actId="478"/>
          <ac:spMkLst>
            <pc:docMk/>
            <pc:sldMk cId="4018849860" sldId="323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1:13.425" v="88" actId="478"/>
          <ac:spMkLst>
            <pc:docMk/>
            <pc:sldMk cId="4018849860" sldId="32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1:18.040" v="89" actId="478"/>
        <pc:sldMkLst>
          <pc:docMk/>
          <pc:sldMk cId="3010797677" sldId="324"/>
        </pc:sldMkLst>
        <pc:spChg chg="del">
          <ac:chgData name="Fattah Gymnastiar" userId="fc61073e033e6a32" providerId="LiveId" clId="{0595BBE3-B48E-7D42-8AAE-6552063864C7}" dt="2023-09-09T04:51:18.040" v="89" actId="478"/>
          <ac:spMkLst>
            <pc:docMk/>
            <pc:sldMk cId="3010797677" sldId="324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1:18.040" v="89" actId="478"/>
          <ac:spMkLst>
            <pc:docMk/>
            <pc:sldMk cId="3010797677" sldId="324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0595BBE3-B48E-7D42-8AAE-6552063864C7}" dt="2023-09-09T04:51:24.307" v="91" actId="478"/>
        <pc:sldMkLst>
          <pc:docMk/>
          <pc:sldMk cId="1555942553" sldId="325"/>
        </pc:sldMkLst>
        <pc:spChg chg="del">
          <ac:chgData name="Fattah Gymnastiar" userId="fc61073e033e6a32" providerId="LiveId" clId="{0595BBE3-B48E-7D42-8AAE-6552063864C7}" dt="2023-09-09T04:51:24.307" v="91" actId="478"/>
          <ac:spMkLst>
            <pc:docMk/>
            <pc:sldMk cId="1555942553" sldId="325"/>
            <ac:spMk id="80" creationId="{1E691D99-C86E-4F99-AA8C-3E3FC1E614C4}"/>
          </ac:spMkLst>
        </pc:spChg>
        <pc:spChg chg="del mod">
          <ac:chgData name="Fattah Gymnastiar" userId="fc61073e033e6a32" providerId="LiveId" clId="{0595BBE3-B48E-7D42-8AAE-6552063864C7}" dt="2023-09-09T04:51:24.307" v="91" actId="478"/>
          <ac:spMkLst>
            <pc:docMk/>
            <pc:sldMk cId="1555942553" sldId="325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1:28.547" v="92" actId="478"/>
        <pc:sldMkLst>
          <pc:docMk/>
          <pc:sldMk cId="25773783" sldId="326"/>
        </pc:sldMkLst>
        <pc:spChg chg="del">
          <ac:chgData name="Fattah Gymnastiar" userId="fc61073e033e6a32" providerId="LiveId" clId="{0595BBE3-B48E-7D42-8AAE-6552063864C7}" dt="2023-09-09T04:51:28.547" v="92" actId="478"/>
          <ac:spMkLst>
            <pc:docMk/>
            <pc:sldMk cId="25773783" sldId="326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1:28.547" v="92" actId="478"/>
          <ac:spMkLst>
            <pc:docMk/>
            <pc:sldMk cId="25773783" sldId="32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0595BBE3-B48E-7D42-8AAE-6552063864C7}" dt="2023-09-09T04:51:32.337" v="93" actId="478"/>
        <pc:sldMkLst>
          <pc:docMk/>
          <pc:sldMk cId="1351112145" sldId="327"/>
        </pc:sldMkLst>
        <pc:spChg chg="del">
          <ac:chgData name="Fattah Gymnastiar" userId="fc61073e033e6a32" providerId="LiveId" clId="{0595BBE3-B48E-7D42-8AAE-6552063864C7}" dt="2023-09-09T04:51:32.337" v="93" actId="478"/>
          <ac:spMkLst>
            <pc:docMk/>
            <pc:sldMk cId="1351112145" sldId="327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1:32.337" v="93" actId="478"/>
          <ac:spMkLst>
            <pc:docMk/>
            <pc:sldMk cId="1351112145" sldId="327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0595BBE3-B48E-7D42-8AAE-6552063864C7}" dt="2023-09-09T04:51:40.241" v="95" actId="478"/>
        <pc:sldMkLst>
          <pc:docMk/>
          <pc:sldMk cId="505568941" sldId="328"/>
        </pc:sldMkLst>
        <pc:spChg chg="del mod">
          <ac:chgData name="Fattah Gymnastiar" userId="fc61073e033e6a32" providerId="LiveId" clId="{0595BBE3-B48E-7D42-8AAE-6552063864C7}" dt="2023-09-09T04:51:40.241" v="95" actId="478"/>
          <ac:spMkLst>
            <pc:docMk/>
            <pc:sldMk cId="505568941" sldId="328"/>
            <ac:spMk id="80" creationId="{1E691D99-C86E-4F99-AA8C-3E3FC1E614C4}"/>
          </ac:spMkLst>
        </pc:spChg>
        <pc:spChg chg="del">
          <ac:chgData name="Fattah Gymnastiar" userId="fc61073e033e6a32" providerId="LiveId" clId="{0595BBE3-B48E-7D42-8AAE-6552063864C7}" dt="2023-09-09T04:51:40.241" v="95" actId="478"/>
          <ac:spMkLst>
            <pc:docMk/>
            <pc:sldMk cId="505568941" sldId="328"/>
            <ac:spMk id="85" creationId="{48B88F2C-5F81-41B6-9D81-4F88841AF1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09/09/23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4531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1779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A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3EE1DE-2E3F-4FC2-898D-A515B119C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037478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034709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314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ED413E-A34E-48E0-B735-82B326ABD0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625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95" r:id="rId4"/>
    <p:sldLayoutId id="2147483696" r:id="rId5"/>
    <p:sldLayoutId id="2147483686" r:id="rId6"/>
    <p:sldLayoutId id="2147483697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213032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0254" y="427626"/>
            <a:ext cx="3995261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 </a:t>
            </a:r>
          </a:p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SARJANA TEKNIK INFORMATIKA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C436BC-D1AA-453A-871B-74953E6DDDAF}"/>
              </a:ext>
            </a:extLst>
          </p:cNvPr>
          <p:cNvGrpSpPr/>
          <p:nvPr/>
        </p:nvGrpSpPr>
        <p:grpSpPr>
          <a:xfrm>
            <a:off x="123824" y="2285439"/>
            <a:ext cx="5180949" cy="3525923"/>
            <a:chOff x="-167657" y="2003708"/>
            <a:chExt cx="5766308" cy="39242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18B8BB-E556-400E-8B9E-06BAB46166C7}"/>
                </a:ext>
              </a:extLst>
            </p:cNvPr>
            <p:cNvSpPr/>
            <p:nvPr/>
          </p:nvSpPr>
          <p:spPr>
            <a:xfrm>
              <a:off x="1153396" y="5651001"/>
              <a:ext cx="31242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D" sz="600" dirty="0">
                  <a:solidFill>
                    <a:srgbClr val="00B0F0"/>
                  </a:solidFill>
                </a:rPr>
                <a:t>&lt;a </a:t>
              </a:r>
              <a:r>
                <a:rPr lang="en-ID" sz="600" dirty="0" err="1">
                  <a:solidFill>
                    <a:srgbClr val="00B0F0"/>
                  </a:solidFill>
                </a:rPr>
                <a:t>href</a:t>
              </a:r>
              <a:r>
                <a:rPr lang="en-ID" sz="600" dirty="0">
                  <a:solidFill>
                    <a:srgbClr val="00B0F0"/>
                  </a:solidFill>
                </a:rPr>
                <a:t>='https://www.freepik.com/free-photos-vectors/background'&gt;Background vector created by </a:t>
              </a:r>
              <a:r>
                <a:rPr lang="en-ID" sz="600" dirty="0" err="1">
                  <a:solidFill>
                    <a:srgbClr val="00B0F0"/>
                  </a:solidFill>
                </a:rPr>
                <a:t>freepik</a:t>
              </a:r>
              <a:r>
                <a:rPr lang="en-ID" sz="600" dirty="0">
                  <a:solidFill>
                    <a:srgbClr val="00B0F0"/>
                  </a:solidFill>
                </a:rPr>
                <a:t> - www.freepik.com&lt;/a&gt;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51654B-CCA9-45A1-9EDA-5DA0E722A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657" y="2003708"/>
              <a:ext cx="5766308" cy="3844206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001" y="2285439"/>
            <a:ext cx="6736976" cy="201986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(MPTI)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CE0932-40D1-FCEA-0D1A-033D09758453}"/>
              </a:ext>
            </a:extLst>
          </p:cNvPr>
          <p:cNvSpPr txBox="1"/>
          <p:nvPr/>
        </p:nvSpPr>
        <p:spPr>
          <a:xfrm>
            <a:off x="7435515" y="333352"/>
            <a:ext cx="4473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14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400" b="1" i="1" dirty="0">
                <a:solidFill>
                  <a:schemeClr val="accent5">
                    <a:lumMod val="75000"/>
                  </a:schemeClr>
                </a:solidFill>
              </a:rPr>
              <a:t>MANAJEMEN PROYEK TEKNOLOGI INFORMASI</a:t>
            </a:r>
            <a:endParaRPr lang="en-ID" sz="14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/>
          <p:cNvSpPr txBox="1"/>
          <p:nvPr/>
        </p:nvSpPr>
        <p:spPr>
          <a:xfrm>
            <a:off x="1845515" y="3437928"/>
            <a:ext cx="34290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solidFill>
                  <a:srgbClr val="FFFFFF"/>
                </a:solidFill>
                <a:latin typeface="Arial"/>
                <a:cs typeface="Arial"/>
              </a:rPr>
              <a:t>Bisnis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1294589" y="4129062"/>
            <a:ext cx="59372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Organ</a:t>
            </a:r>
            <a:r>
              <a:rPr sz="900" spc="10" dirty="0">
                <a:solidFill>
                  <a:srgbClr val="FFFFFF"/>
                </a:solidFill>
                <a:latin typeface="Arial"/>
                <a:cs typeface="Arial"/>
              </a:rPr>
              <a:t>isasi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2166317" y="4129062"/>
            <a:ext cx="54038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Tekno</a:t>
            </a:r>
            <a:r>
              <a:rPr sz="900" spc="10" dirty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gi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61205" y="2256414"/>
            <a:ext cx="8402472" cy="365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238760" indent="-228600">
              <a:lnSpc>
                <a:spcPct val="100000"/>
              </a:lnSpc>
              <a:spcBef>
                <a:spcPts val="100"/>
              </a:spcBef>
              <a:buClr>
                <a:srgbClr val="CCCCCC"/>
              </a:buClr>
              <a:buSzPct val="78571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5" dirty="0" err="1">
                <a:cs typeface="Gill Sans MT"/>
              </a:rPr>
              <a:t>Banyak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professional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85" dirty="0">
                <a:cs typeface="Gill Sans MT"/>
              </a:rPr>
              <a:t>IT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10" dirty="0">
                <a:cs typeface="Gill Sans MT"/>
              </a:rPr>
              <a:t>focus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pada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teknologi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dan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aktivitas</a:t>
            </a:r>
            <a:r>
              <a:rPr lang="en-US" sz="2000" spc="130" dirty="0">
                <a:cs typeface="Gill Sans MT"/>
              </a:rPr>
              <a:t>  </a:t>
            </a:r>
            <a:r>
              <a:rPr lang="en-US" sz="2000" spc="170" dirty="0" err="1">
                <a:cs typeface="Gill Sans MT"/>
              </a:rPr>
              <a:t>harian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problem-solving </a:t>
            </a:r>
            <a:r>
              <a:rPr lang="en-US" sz="2000" spc="200" dirty="0" err="1">
                <a:cs typeface="Gill Sans MT"/>
              </a:rPr>
              <a:t>namun</a:t>
            </a:r>
            <a:r>
              <a:rPr lang="en-US" sz="2000" spc="20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menjadi</a:t>
            </a:r>
            <a:r>
              <a:rPr lang="en-US" sz="2000" spc="16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frustasi</a:t>
            </a:r>
            <a:r>
              <a:rPr lang="en-US" sz="2000" spc="1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dengan</a:t>
            </a:r>
            <a:r>
              <a:rPr lang="en-US" sz="2000" spc="165" dirty="0">
                <a:cs typeface="Gill Sans MT"/>
              </a:rPr>
              <a:t>  </a:t>
            </a:r>
            <a:r>
              <a:rPr lang="en-US" sz="2000" spc="165" dirty="0" err="1">
                <a:cs typeface="Gill Sans MT"/>
              </a:rPr>
              <a:t>permasalahan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sumber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daya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manusia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dan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cenderung</a:t>
            </a:r>
            <a:r>
              <a:rPr lang="en-US" sz="2000" spc="130" dirty="0">
                <a:cs typeface="Gill Sans MT"/>
              </a:rPr>
              <a:t>  </a:t>
            </a:r>
            <a:r>
              <a:rPr lang="en-US" sz="2000" spc="175" dirty="0" err="1">
                <a:cs typeface="Gill Sans MT"/>
              </a:rPr>
              <a:t>mengabaikan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isu</a:t>
            </a:r>
            <a:r>
              <a:rPr lang="en-US" sz="2000" spc="-240" dirty="0">
                <a:cs typeface="Gill Sans MT"/>
              </a:rPr>
              <a:t> </a:t>
            </a:r>
            <a:r>
              <a:rPr lang="en-US" sz="2000" spc="150" dirty="0">
                <a:cs typeface="Gill Sans MT"/>
              </a:rPr>
              <a:t>financial.</a:t>
            </a:r>
            <a:endParaRPr lang="en-US" sz="2000" dirty="0">
              <a:cs typeface="Gill Sans MT"/>
            </a:endParaRPr>
          </a:p>
          <a:p>
            <a:pPr marL="241300" marR="296545" indent="-228600">
              <a:lnSpc>
                <a:spcPct val="100000"/>
              </a:lnSpc>
              <a:spcBef>
                <a:spcPts val="675"/>
              </a:spcBef>
              <a:buClr>
                <a:srgbClr val="CCCCCC"/>
              </a:buClr>
              <a:buSzPct val="78571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0" dirty="0" err="1">
                <a:cs typeface="Gill Sans MT"/>
              </a:rPr>
              <a:t>Manajemen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sistem</a:t>
            </a:r>
            <a:r>
              <a:rPr lang="en-US" sz="2000" spc="11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sering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50" dirty="0">
                <a:cs typeface="Gill Sans MT"/>
              </a:rPr>
              <a:t>kali </a:t>
            </a:r>
            <a:r>
              <a:rPr lang="en-US" sz="2000" spc="155" dirty="0" err="1">
                <a:cs typeface="Gill Sans MT"/>
              </a:rPr>
              <a:t>diabaikan</a:t>
            </a:r>
            <a:r>
              <a:rPr lang="en-US" sz="2000" spc="155" dirty="0">
                <a:cs typeface="Gill Sans MT"/>
              </a:rPr>
              <a:t>, </a:t>
            </a:r>
            <a:r>
              <a:rPr lang="en-US" sz="2000" spc="170" dirty="0" err="1">
                <a:cs typeface="Gill Sans MT"/>
              </a:rPr>
              <a:t>padahal</a:t>
            </a:r>
            <a:r>
              <a:rPr lang="en-US" sz="2000" spc="170" dirty="0">
                <a:cs typeface="Gill Sans MT"/>
              </a:rPr>
              <a:t>  </a:t>
            </a:r>
            <a:r>
              <a:rPr lang="en-US" sz="2000" spc="140" dirty="0" err="1">
                <a:cs typeface="Gill Sans MT"/>
              </a:rPr>
              <a:t>pengelolaan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tiga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bidang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manajemen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sistem</a:t>
            </a:r>
            <a:r>
              <a:rPr lang="en-US" sz="2000" spc="110" dirty="0">
                <a:cs typeface="Gill Sans MT"/>
              </a:rPr>
              <a:t> </a:t>
            </a:r>
            <a:r>
              <a:rPr lang="en-US" sz="2000" spc="-40" dirty="0">
                <a:cs typeface="Gill Sans MT"/>
              </a:rPr>
              <a:t>(</a:t>
            </a:r>
            <a:r>
              <a:rPr lang="en-US" sz="2000" i="1" spc="-40" dirty="0" err="1">
                <a:cs typeface="Bookman Old Style"/>
              </a:rPr>
              <a:t>bisnis</a:t>
            </a:r>
            <a:r>
              <a:rPr lang="en-US" sz="2000" i="1" spc="-40" dirty="0">
                <a:cs typeface="Bookman Old Style"/>
              </a:rPr>
              <a:t>,  </a:t>
            </a:r>
            <a:r>
              <a:rPr lang="en-US" sz="2000" i="1" spc="-25" dirty="0" err="1">
                <a:cs typeface="Bookman Old Style"/>
              </a:rPr>
              <a:t>organisasi</a:t>
            </a:r>
            <a:r>
              <a:rPr lang="en-US" sz="2000" i="1" spc="-25" dirty="0">
                <a:cs typeface="Bookman Old Style"/>
              </a:rPr>
              <a:t>,</a:t>
            </a:r>
            <a:r>
              <a:rPr lang="en-US" sz="2000" i="1" spc="-80" dirty="0">
                <a:cs typeface="Bookman Old Style"/>
              </a:rPr>
              <a:t> </a:t>
            </a:r>
            <a:r>
              <a:rPr lang="en-US" sz="2000" i="1" spc="-60" dirty="0" err="1">
                <a:cs typeface="Bookman Old Style"/>
              </a:rPr>
              <a:t>dan</a:t>
            </a:r>
            <a:r>
              <a:rPr lang="en-US" sz="2000" i="1" spc="-60" dirty="0">
                <a:cs typeface="Bookman Old Style"/>
              </a:rPr>
              <a:t> </a:t>
            </a:r>
            <a:r>
              <a:rPr lang="en-US" sz="2000" i="1" spc="5" dirty="0" err="1">
                <a:cs typeface="Bookman Old Style"/>
              </a:rPr>
              <a:t>teknologi</a:t>
            </a:r>
            <a:r>
              <a:rPr lang="en-US" sz="2000" spc="5" dirty="0">
                <a:cs typeface="Gill Sans MT"/>
              </a:rPr>
              <a:t>)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ini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dapat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memberikan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dampak</a:t>
            </a:r>
            <a:r>
              <a:rPr lang="en-US" sz="2000" spc="180" dirty="0">
                <a:cs typeface="Gill Sans MT"/>
              </a:rPr>
              <a:t>  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cukup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besar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pada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pengelolaan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proyek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80" dirty="0">
                <a:cs typeface="Gill Sans MT"/>
              </a:rPr>
              <a:t>yang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sukses</a:t>
            </a:r>
            <a:r>
              <a:rPr lang="en-US" sz="2000" spc="11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marR="5080" indent="-228600">
              <a:lnSpc>
                <a:spcPct val="100000"/>
              </a:lnSpc>
              <a:spcBef>
                <a:spcPts val="675"/>
              </a:spcBef>
              <a:buClr>
                <a:srgbClr val="CCCCCC"/>
              </a:buClr>
              <a:buSzPct val="78571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5" dirty="0" err="1">
                <a:cs typeface="Gill Sans MT"/>
              </a:rPr>
              <a:t>Menggunakan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pendekatan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80" dirty="0">
                <a:cs typeface="Gill Sans MT"/>
              </a:rPr>
              <a:t>yang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00" dirty="0">
                <a:cs typeface="Gill Sans MT"/>
              </a:rPr>
              <a:t>holistic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membantu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manajer</a:t>
            </a:r>
            <a:r>
              <a:rPr lang="en-US" sz="2000" spc="160" dirty="0">
                <a:cs typeface="Gill Sans MT"/>
              </a:rPr>
              <a:t>  </a:t>
            </a:r>
            <a:r>
              <a:rPr lang="en-US" sz="2000" spc="114" dirty="0" err="1">
                <a:cs typeface="Gill Sans MT"/>
              </a:rPr>
              <a:t>proyek</a:t>
            </a:r>
            <a:r>
              <a:rPr lang="en-US" sz="2000" spc="114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mengintegrasikan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permasalahan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bisnis</a:t>
            </a:r>
            <a:r>
              <a:rPr lang="en-US" sz="2000" spc="13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dan</a:t>
            </a:r>
            <a:r>
              <a:rPr lang="en-US" sz="2000" spc="180" dirty="0">
                <a:cs typeface="Gill Sans MT"/>
              </a:rPr>
              <a:t>  </a:t>
            </a:r>
            <a:r>
              <a:rPr lang="en-US" sz="2000" spc="130" dirty="0" err="1">
                <a:cs typeface="Gill Sans MT"/>
              </a:rPr>
              <a:t>organisasi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ke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dalam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perencanaan</a:t>
            </a:r>
            <a:r>
              <a:rPr lang="en-US" sz="2000" spc="14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25520" y="1503709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/>
              <a:t>Three-sphere model</a:t>
            </a:r>
            <a:endParaRPr lang="en-ID" sz="3600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900062" y="2620936"/>
            <a:ext cx="2136267" cy="2105025"/>
            <a:chOff x="900062" y="2620936"/>
            <a:chExt cx="2136267" cy="2105025"/>
          </a:xfrm>
        </p:grpSpPr>
        <p:sp>
          <p:nvSpPr>
            <p:cNvPr id="12" name="object 6"/>
            <p:cNvSpPr/>
            <p:nvPr/>
          </p:nvSpPr>
          <p:spPr>
            <a:xfrm>
              <a:off x="1336815" y="2915831"/>
              <a:ext cx="1145540" cy="1118870"/>
            </a:xfrm>
            <a:custGeom>
              <a:avLst/>
              <a:gdLst/>
              <a:ahLst/>
              <a:cxnLst/>
              <a:rect l="l" t="t" r="r" b="b"/>
              <a:pathLst>
                <a:path w="1145539" h="1118870">
                  <a:moveTo>
                    <a:pt x="572642" y="0"/>
                  </a:moveTo>
                  <a:lnTo>
                    <a:pt x="523237" y="2053"/>
                  </a:lnTo>
                  <a:lnTo>
                    <a:pt x="474998" y="8101"/>
                  </a:lnTo>
                  <a:lnTo>
                    <a:pt x="428097" y="17975"/>
                  </a:lnTo>
                  <a:lnTo>
                    <a:pt x="382706" y="31508"/>
                  </a:lnTo>
                  <a:lnTo>
                    <a:pt x="338997" y="48531"/>
                  </a:lnTo>
                  <a:lnTo>
                    <a:pt x="297143" y="68877"/>
                  </a:lnTo>
                  <a:lnTo>
                    <a:pt x="257314" y="92378"/>
                  </a:lnTo>
                  <a:lnTo>
                    <a:pt x="219683" y="118866"/>
                  </a:lnTo>
                  <a:lnTo>
                    <a:pt x="184423" y="148172"/>
                  </a:lnTo>
                  <a:lnTo>
                    <a:pt x="151704" y="180129"/>
                  </a:lnTo>
                  <a:lnTo>
                    <a:pt x="121699" y="214568"/>
                  </a:lnTo>
                  <a:lnTo>
                    <a:pt x="94580" y="251323"/>
                  </a:lnTo>
                  <a:lnTo>
                    <a:pt x="70519" y="290224"/>
                  </a:lnTo>
                  <a:lnTo>
                    <a:pt x="49688" y="331104"/>
                  </a:lnTo>
                  <a:lnTo>
                    <a:pt x="32259" y="373795"/>
                  </a:lnTo>
                  <a:lnTo>
                    <a:pt x="18403" y="418129"/>
                  </a:lnTo>
                  <a:lnTo>
                    <a:pt x="8294" y="463937"/>
                  </a:lnTo>
                  <a:lnTo>
                    <a:pt x="2102" y="511053"/>
                  </a:lnTo>
                  <a:lnTo>
                    <a:pt x="0" y="559308"/>
                  </a:lnTo>
                  <a:lnTo>
                    <a:pt x="2102" y="607562"/>
                  </a:lnTo>
                  <a:lnTo>
                    <a:pt x="8294" y="654678"/>
                  </a:lnTo>
                  <a:lnTo>
                    <a:pt x="18403" y="700486"/>
                  </a:lnTo>
                  <a:lnTo>
                    <a:pt x="32259" y="744820"/>
                  </a:lnTo>
                  <a:lnTo>
                    <a:pt x="49688" y="787511"/>
                  </a:lnTo>
                  <a:lnTo>
                    <a:pt x="70519" y="828391"/>
                  </a:lnTo>
                  <a:lnTo>
                    <a:pt x="94580" y="867292"/>
                  </a:lnTo>
                  <a:lnTo>
                    <a:pt x="121699" y="904047"/>
                  </a:lnTo>
                  <a:lnTo>
                    <a:pt x="151704" y="938486"/>
                  </a:lnTo>
                  <a:lnTo>
                    <a:pt x="184423" y="970443"/>
                  </a:lnTo>
                  <a:lnTo>
                    <a:pt x="219683" y="999749"/>
                  </a:lnTo>
                  <a:lnTo>
                    <a:pt x="257314" y="1026237"/>
                  </a:lnTo>
                  <a:lnTo>
                    <a:pt x="297143" y="1049738"/>
                  </a:lnTo>
                  <a:lnTo>
                    <a:pt x="338997" y="1070084"/>
                  </a:lnTo>
                  <a:lnTo>
                    <a:pt x="382706" y="1087107"/>
                  </a:lnTo>
                  <a:lnTo>
                    <a:pt x="428097" y="1100640"/>
                  </a:lnTo>
                  <a:lnTo>
                    <a:pt x="474998" y="1110514"/>
                  </a:lnTo>
                  <a:lnTo>
                    <a:pt x="523237" y="1116562"/>
                  </a:lnTo>
                  <a:lnTo>
                    <a:pt x="572642" y="1118616"/>
                  </a:lnTo>
                  <a:lnTo>
                    <a:pt x="622048" y="1116562"/>
                  </a:lnTo>
                  <a:lnTo>
                    <a:pt x="670287" y="1110514"/>
                  </a:lnTo>
                  <a:lnTo>
                    <a:pt x="717188" y="1100640"/>
                  </a:lnTo>
                  <a:lnTo>
                    <a:pt x="762579" y="1087107"/>
                  </a:lnTo>
                  <a:lnTo>
                    <a:pt x="806288" y="1070084"/>
                  </a:lnTo>
                  <a:lnTo>
                    <a:pt x="848142" y="1049738"/>
                  </a:lnTo>
                  <a:lnTo>
                    <a:pt x="887971" y="1026237"/>
                  </a:lnTo>
                  <a:lnTo>
                    <a:pt x="925602" y="999749"/>
                  </a:lnTo>
                  <a:lnTo>
                    <a:pt x="960862" y="970443"/>
                  </a:lnTo>
                  <a:lnTo>
                    <a:pt x="993581" y="938486"/>
                  </a:lnTo>
                  <a:lnTo>
                    <a:pt x="1023586" y="904047"/>
                  </a:lnTo>
                  <a:lnTo>
                    <a:pt x="1050705" y="867292"/>
                  </a:lnTo>
                  <a:lnTo>
                    <a:pt x="1074766" y="828391"/>
                  </a:lnTo>
                  <a:lnTo>
                    <a:pt x="1095597" y="787511"/>
                  </a:lnTo>
                  <a:lnTo>
                    <a:pt x="1113026" y="744820"/>
                  </a:lnTo>
                  <a:lnTo>
                    <a:pt x="1126882" y="700486"/>
                  </a:lnTo>
                  <a:lnTo>
                    <a:pt x="1136991" y="654678"/>
                  </a:lnTo>
                  <a:lnTo>
                    <a:pt x="1143183" y="607562"/>
                  </a:lnTo>
                  <a:lnTo>
                    <a:pt x="1145286" y="559308"/>
                  </a:lnTo>
                  <a:lnTo>
                    <a:pt x="1143183" y="511053"/>
                  </a:lnTo>
                  <a:lnTo>
                    <a:pt x="1136991" y="463937"/>
                  </a:lnTo>
                  <a:lnTo>
                    <a:pt x="1126882" y="418129"/>
                  </a:lnTo>
                  <a:lnTo>
                    <a:pt x="1113026" y="373795"/>
                  </a:lnTo>
                  <a:lnTo>
                    <a:pt x="1095597" y="331104"/>
                  </a:lnTo>
                  <a:lnTo>
                    <a:pt x="1074766" y="290224"/>
                  </a:lnTo>
                  <a:lnTo>
                    <a:pt x="1050705" y="251323"/>
                  </a:lnTo>
                  <a:lnTo>
                    <a:pt x="1023586" y="214568"/>
                  </a:lnTo>
                  <a:lnTo>
                    <a:pt x="993581" y="180129"/>
                  </a:lnTo>
                  <a:lnTo>
                    <a:pt x="960862" y="148172"/>
                  </a:lnTo>
                  <a:lnTo>
                    <a:pt x="925602" y="118866"/>
                  </a:lnTo>
                  <a:lnTo>
                    <a:pt x="887971" y="92378"/>
                  </a:lnTo>
                  <a:lnTo>
                    <a:pt x="848142" y="68877"/>
                  </a:lnTo>
                  <a:lnTo>
                    <a:pt x="806288" y="48531"/>
                  </a:lnTo>
                  <a:lnTo>
                    <a:pt x="762579" y="31508"/>
                  </a:lnTo>
                  <a:lnTo>
                    <a:pt x="717188" y="17975"/>
                  </a:lnTo>
                  <a:lnTo>
                    <a:pt x="670287" y="8101"/>
                  </a:lnTo>
                  <a:lnTo>
                    <a:pt x="622048" y="2053"/>
                  </a:lnTo>
                  <a:lnTo>
                    <a:pt x="572642" y="0"/>
                  </a:lnTo>
                  <a:close/>
                </a:path>
              </a:pathLst>
            </a:custGeom>
            <a:solidFill>
              <a:srgbClr val="2C608A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/>
            <p:cNvSpPr txBox="1"/>
            <p:nvPr/>
          </p:nvSpPr>
          <p:spPr>
            <a:xfrm>
              <a:off x="1738135" y="3387509"/>
              <a:ext cx="342900" cy="16827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900" spc="15" dirty="0">
                  <a:solidFill>
                    <a:srgbClr val="FFFFFF"/>
                  </a:solidFill>
                  <a:latin typeface="Arial"/>
                  <a:cs typeface="Arial"/>
                </a:rPr>
                <a:t>Bisnis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14" name="object 8"/>
            <p:cNvSpPr/>
            <p:nvPr/>
          </p:nvSpPr>
          <p:spPr>
            <a:xfrm>
              <a:off x="912381" y="2620936"/>
              <a:ext cx="1172845" cy="2105025"/>
            </a:xfrm>
            <a:custGeom>
              <a:avLst/>
              <a:gdLst/>
              <a:ahLst/>
              <a:cxnLst/>
              <a:rect l="l" t="t" r="r" b="b"/>
              <a:pathLst>
                <a:path w="1172845" h="2105025">
                  <a:moveTo>
                    <a:pt x="1144524" y="1544955"/>
                  </a:moveTo>
                  <a:lnTo>
                    <a:pt x="1142415" y="1496669"/>
                  </a:lnTo>
                  <a:lnTo>
                    <a:pt x="1136230" y="1449514"/>
                  </a:lnTo>
                  <a:lnTo>
                    <a:pt x="1126134" y="1403667"/>
                  </a:lnTo>
                  <a:lnTo>
                    <a:pt x="1112291" y="1359306"/>
                  </a:lnTo>
                  <a:lnTo>
                    <a:pt x="1094879" y="1316583"/>
                  </a:lnTo>
                  <a:lnTo>
                    <a:pt x="1074064" y="1275676"/>
                  </a:lnTo>
                  <a:lnTo>
                    <a:pt x="1050023" y="1236751"/>
                  </a:lnTo>
                  <a:lnTo>
                    <a:pt x="1022921" y="1199972"/>
                  </a:lnTo>
                  <a:lnTo>
                    <a:pt x="992949" y="1165504"/>
                  </a:lnTo>
                  <a:lnTo>
                    <a:pt x="960247" y="1133525"/>
                  </a:lnTo>
                  <a:lnTo>
                    <a:pt x="925017" y="1104201"/>
                  </a:lnTo>
                  <a:lnTo>
                    <a:pt x="887412" y="1077696"/>
                  </a:lnTo>
                  <a:lnTo>
                    <a:pt x="847610" y="1054188"/>
                  </a:lnTo>
                  <a:lnTo>
                    <a:pt x="805776" y="1033830"/>
                  </a:lnTo>
                  <a:lnTo>
                    <a:pt x="762101" y="1016800"/>
                  </a:lnTo>
                  <a:lnTo>
                    <a:pt x="716737" y="1003261"/>
                  </a:lnTo>
                  <a:lnTo>
                    <a:pt x="669861" y="993381"/>
                  </a:lnTo>
                  <a:lnTo>
                    <a:pt x="621639" y="987323"/>
                  </a:lnTo>
                  <a:lnTo>
                    <a:pt x="572262" y="985266"/>
                  </a:lnTo>
                  <a:lnTo>
                    <a:pt x="522871" y="987323"/>
                  </a:lnTo>
                  <a:lnTo>
                    <a:pt x="474649" y="993381"/>
                  </a:lnTo>
                  <a:lnTo>
                    <a:pt x="427774" y="1003261"/>
                  </a:lnTo>
                  <a:lnTo>
                    <a:pt x="382409" y="1016800"/>
                  </a:lnTo>
                  <a:lnTo>
                    <a:pt x="338734" y="1033830"/>
                  </a:lnTo>
                  <a:lnTo>
                    <a:pt x="296900" y="1054188"/>
                  </a:lnTo>
                  <a:lnTo>
                    <a:pt x="257098" y="1077696"/>
                  </a:lnTo>
                  <a:lnTo>
                    <a:pt x="219494" y="1104201"/>
                  </a:lnTo>
                  <a:lnTo>
                    <a:pt x="184264" y="1133525"/>
                  </a:lnTo>
                  <a:lnTo>
                    <a:pt x="151561" y="1165504"/>
                  </a:lnTo>
                  <a:lnTo>
                    <a:pt x="121589" y="1199972"/>
                  </a:lnTo>
                  <a:lnTo>
                    <a:pt x="94488" y="1236751"/>
                  </a:lnTo>
                  <a:lnTo>
                    <a:pt x="70446" y="1275676"/>
                  </a:lnTo>
                  <a:lnTo>
                    <a:pt x="49631" y="1316583"/>
                  </a:lnTo>
                  <a:lnTo>
                    <a:pt x="32219" y="1359306"/>
                  </a:lnTo>
                  <a:lnTo>
                    <a:pt x="18376" y="1403667"/>
                  </a:lnTo>
                  <a:lnTo>
                    <a:pt x="8280" y="1449514"/>
                  </a:lnTo>
                  <a:lnTo>
                    <a:pt x="2095" y="1496669"/>
                  </a:lnTo>
                  <a:lnTo>
                    <a:pt x="0" y="1544955"/>
                  </a:lnTo>
                  <a:lnTo>
                    <a:pt x="2095" y="1593253"/>
                  </a:lnTo>
                  <a:lnTo>
                    <a:pt x="8280" y="1640408"/>
                  </a:lnTo>
                  <a:lnTo>
                    <a:pt x="18376" y="1686255"/>
                  </a:lnTo>
                  <a:lnTo>
                    <a:pt x="32219" y="1730616"/>
                  </a:lnTo>
                  <a:lnTo>
                    <a:pt x="49631" y="1773339"/>
                  </a:lnTo>
                  <a:lnTo>
                    <a:pt x="70446" y="1814245"/>
                  </a:lnTo>
                  <a:lnTo>
                    <a:pt x="94488" y="1853171"/>
                  </a:lnTo>
                  <a:lnTo>
                    <a:pt x="121589" y="1889950"/>
                  </a:lnTo>
                  <a:lnTo>
                    <a:pt x="151561" y="1924418"/>
                  </a:lnTo>
                  <a:lnTo>
                    <a:pt x="184264" y="1956396"/>
                  </a:lnTo>
                  <a:lnTo>
                    <a:pt x="219494" y="1985721"/>
                  </a:lnTo>
                  <a:lnTo>
                    <a:pt x="257098" y="2012226"/>
                  </a:lnTo>
                  <a:lnTo>
                    <a:pt x="296900" y="2035733"/>
                  </a:lnTo>
                  <a:lnTo>
                    <a:pt x="338734" y="2056091"/>
                  </a:lnTo>
                  <a:lnTo>
                    <a:pt x="382409" y="2073122"/>
                  </a:lnTo>
                  <a:lnTo>
                    <a:pt x="427774" y="2086660"/>
                  </a:lnTo>
                  <a:lnTo>
                    <a:pt x="474649" y="2096541"/>
                  </a:lnTo>
                  <a:lnTo>
                    <a:pt x="522871" y="2102599"/>
                  </a:lnTo>
                  <a:lnTo>
                    <a:pt x="572262" y="2104644"/>
                  </a:lnTo>
                  <a:lnTo>
                    <a:pt x="621639" y="2102599"/>
                  </a:lnTo>
                  <a:lnTo>
                    <a:pt x="669861" y="2096541"/>
                  </a:lnTo>
                  <a:lnTo>
                    <a:pt x="716737" y="2086660"/>
                  </a:lnTo>
                  <a:lnTo>
                    <a:pt x="762101" y="2073122"/>
                  </a:lnTo>
                  <a:lnTo>
                    <a:pt x="805776" y="2056091"/>
                  </a:lnTo>
                  <a:lnTo>
                    <a:pt x="847610" y="2035733"/>
                  </a:lnTo>
                  <a:lnTo>
                    <a:pt x="887412" y="2012226"/>
                  </a:lnTo>
                  <a:lnTo>
                    <a:pt x="925017" y="1985721"/>
                  </a:lnTo>
                  <a:lnTo>
                    <a:pt x="960247" y="1956396"/>
                  </a:lnTo>
                  <a:lnTo>
                    <a:pt x="992949" y="1924418"/>
                  </a:lnTo>
                  <a:lnTo>
                    <a:pt x="1022921" y="1889950"/>
                  </a:lnTo>
                  <a:lnTo>
                    <a:pt x="1050023" y="1853171"/>
                  </a:lnTo>
                  <a:lnTo>
                    <a:pt x="1074064" y="1814245"/>
                  </a:lnTo>
                  <a:lnTo>
                    <a:pt x="1094879" y="1773339"/>
                  </a:lnTo>
                  <a:lnTo>
                    <a:pt x="1112291" y="1730616"/>
                  </a:lnTo>
                  <a:lnTo>
                    <a:pt x="1126134" y="1686255"/>
                  </a:lnTo>
                  <a:lnTo>
                    <a:pt x="1136230" y="1640408"/>
                  </a:lnTo>
                  <a:lnTo>
                    <a:pt x="1142415" y="1593253"/>
                  </a:lnTo>
                  <a:lnTo>
                    <a:pt x="1144524" y="1544955"/>
                  </a:lnTo>
                  <a:close/>
                </a:path>
                <a:path w="1172845" h="2105025">
                  <a:moveTo>
                    <a:pt x="1172718" y="210058"/>
                  </a:moveTo>
                  <a:lnTo>
                    <a:pt x="1003173" y="0"/>
                  </a:lnTo>
                  <a:lnTo>
                    <a:pt x="833615" y="210058"/>
                  </a:lnTo>
                  <a:lnTo>
                    <a:pt x="899287" y="210058"/>
                  </a:lnTo>
                  <a:lnTo>
                    <a:pt x="899287" y="305562"/>
                  </a:lnTo>
                  <a:lnTo>
                    <a:pt x="1107059" y="305562"/>
                  </a:lnTo>
                  <a:lnTo>
                    <a:pt x="1107059" y="210058"/>
                  </a:lnTo>
                  <a:lnTo>
                    <a:pt x="1172718" y="210058"/>
                  </a:lnTo>
                  <a:close/>
                </a:path>
              </a:pathLst>
            </a:custGeom>
            <a:solidFill>
              <a:srgbClr val="2C608A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1187209" y="4078643"/>
              <a:ext cx="593725" cy="16827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900" spc="20" dirty="0">
                  <a:solidFill>
                    <a:srgbClr val="FFFFFF"/>
                  </a:solidFill>
                  <a:latin typeface="Arial"/>
                  <a:cs typeface="Arial"/>
                </a:rPr>
                <a:t>Organ</a:t>
              </a:r>
              <a:r>
                <a:rPr sz="900" spc="10" dirty="0">
                  <a:solidFill>
                    <a:srgbClr val="FFFFFF"/>
                  </a:solidFill>
                  <a:latin typeface="Arial"/>
                  <a:cs typeface="Arial"/>
                </a:rPr>
                <a:t>isasi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16" name="object 10"/>
            <p:cNvSpPr/>
            <p:nvPr/>
          </p:nvSpPr>
          <p:spPr>
            <a:xfrm>
              <a:off x="1756677" y="3606203"/>
              <a:ext cx="1144905" cy="1119505"/>
            </a:xfrm>
            <a:custGeom>
              <a:avLst/>
              <a:gdLst/>
              <a:ahLst/>
              <a:cxnLst/>
              <a:rect l="l" t="t" r="r" b="b"/>
              <a:pathLst>
                <a:path w="1144904" h="1119505">
                  <a:moveTo>
                    <a:pt x="572262" y="0"/>
                  </a:moveTo>
                  <a:lnTo>
                    <a:pt x="522877" y="2054"/>
                  </a:lnTo>
                  <a:lnTo>
                    <a:pt x="474661" y="8105"/>
                  </a:lnTo>
                  <a:lnTo>
                    <a:pt x="427784" y="17984"/>
                  </a:lnTo>
                  <a:lnTo>
                    <a:pt x="382419" y="31525"/>
                  </a:lnTo>
                  <a:lnTo>
                    <a:pt x="338736" y="48558"/>
                  </a:lnTo>
                  <a:lnTo>
                    <a:pt x="296908" y="68915"/>
                  </a:lnTo>
                  <a:lnTo>
                    <a:pt x="257106" y="92430"/>
                  </a:lnTo>
                  <a:lnTo>
                    <a:pt x="219502" y="118933"/>
                  </a:lnTo>
                  <a:lnTo>
                    <a:pt x="184267" y="148257"/>
                  </a:lnTo>
                  <a:lnTo>
                    <a:pt x="151573" y="180234"/>
                  </a:lnTo>
                  <a:lnTo>
                    <a:pt x="121592" y="214696"/>
                  </a:lnTo>
                  <a:lnTo>
                    <a:pt x="94496" y="251475"/>
                  </a:lnTo>
                  <a:lnTo>
                    <a:pt x="70455" y="290402"/>
                  </a:lnTo>
                  <a:lnTo>
                    <a:pt x="49642" y="331311"/>
                  </a:lnTo>
                  <a:lnTo>
                    <a:pt x="32229" y="374032"/>
                  </a:lnTo>
                  <a:lnTo>
                    <a:pt x="18386" y="418399"/>
                  </a:lnTo>
                  <a:lnTo>
                    <a:pt x="8286" y="464242"/>
                  </a:lnTo>
                  <a:lnTo>
                    <a:pt x="2100" y="511395"/>
                  </a:lnTo>
                  <a:lnTo>
                    <a:pt x="0" y="559689"/>
                  </a:lnTo>
                  <a:lnTo>
                    <a:pt x="2100" y="607982"/>
                  </a:lnTo>
                  <a:lnTo>
                    <a:pt x="8286" y="655135"/>
                  </a:lnTo>
                  <a:lnTo>
                    <a:pt x="18386" y="700978"/>
                  </a:lnTo>
                  <a:lnTo>
                    <a:pt x="32229" y="745345"/>
                  </a:lnTo>
                  <a:lnTo>
                    <a:pt x="49642" y="788066"/>
                  </a:lnTo>
                  <a:lnTo>
                    <a:pt x="70455" y="828975"/>
                  </a:lnTo>
                  <a:lnTo>
                    <a:pt x="94496" y="867902"/>
                  </a:lnTo>
                  <a:lnTo>
                    <a:pt x="121592" y="904681"/>
                  </a:lnTo>
                  <a:lnTo>
                    <a:pt x="151573" y="939143"/>
                  </a:lnTo>
                  <a:lnTo>
                    <a:pt x="184267" y="971120"/>
                  </a:lnTo>
                  <a:lnTo>
                    <a:pt x="219502" y="1000444"/>
                  </a:lnTo>
                  <a:lnTo>
                    <a:pt x="257106" y="1026947"/>
                  </a:lnTo>
                  <a:lnTo>
                    <a:pt x="296908" y="1050462"/>
                  </a:lnTo>
                  <a:lnTo>
                    <a:pt x="338736" y="1070819"/>
                  </a:lnTo>
                  <a:lnTo>
                    <a:pt x="382419" y="1087852"/>
                  </a:lnTo>
                  <a:lnTo>
                    <a:pt x="427784" y="1101393"/>
                  </a:lnTo>
                  <a:lnTo>
                    <a:pt x="474661" y="1111272"/>
                  </a:lnTo>
                  <a:lnTo>
                    <a:pt x="522877" y="1117323"/>
                  </a:lnTo>
                  <a:lnTo>
                    <a:pt x="572262" y="1119378"/>
                  </a:lnTo>
                  <a:lnTo>
                    <a:pt x="621646" y="1117323"/>
                  </a:lnTo>
                  <a:lnTo>
                    <a:pt x="669862" y="1111272"/>
                  </a:lnTo>
                  <a:lnTo>
                    <a:pt x="716739" y="1101393"/>
                  </a:lnTo>
                  <a:lnTo>
                    <a:pt x="762104" y="1087852"/>
                  </a:lnTo>
                  <a:lnTo>
                    <a:pt x="805787" y="1070819"/>
                  </a:lnTo>
                  <a:lnTo>
                    <a:pt x="847615" y="1050462"/>
                  </a:lnTo>
                  <a:lnTo>
                    <a:pt x="887417" y="1026947"/>
                  </a:lnTo>
                  <a:lnTo>
                    <a:pt x="925021" y="1000444"/>
                  </a:lnTo>
                  <a:lnTo>
                    <a:pt x="960256" y="971120"/>
                  </a:lnTo>
                  <a:lnTo>
                    <a:pt x="992950" y="939143"/>
                  </a:lnTo>
                  <a:lnTo>
                    <a:pt x="1022931" y="904681"/>
                  </a:lnTo>
                  <a:lnTo>
                    <a:pt x="1050027" y="867902"/>
                  </a:lnTo>
                  <a:lnTo>
                    <a:pt x="1074068" y="828975"/>
                  </a:lnTo>
                  <a:lnTo>
                    <a:pt x="1094881" y="788066"/>
                  </a:lnTo>
                  <a:lnTo>
                    <a:pt x="1112294" y="745345"/>
                  </a:lnTo>
                  <a:lnTo>
                    <a:pt x="1126137" y="700978"/>
                  </a:lnTo>
                  <a:lnTo>
                    <a:pt x="1136237" y="655135"/>
                  </a:lnTo>
                  <a:lnTo>
                    <a:pt x="1142423" y="607982"/>
                  </a:lnTo>
                  <a:lnTo>
                    <a:pt x="1144524" y="559689"/>
                  </a:lnTo>
                  <a:lnTo>
                    <a:pt x="1142423" y="511395"/>
                  </a:lnTo>
                  <a:lnTo>
                    <a:pt x="1136237" y="464242"/>
                  </a:lnTo>
                  <a:lnTo>
                    <a:pt x="1126137" y="418399"/>
                  </a:lnTo>
                  <a:lnTo>
                    <a:pt x="1112294" y="374032"/>
                  </a:lnTo>
                  <a:lnTo>
                    <a:pt x="1094881" y="331311"/>
                  </a:lnTo>
                  <a:lnTo>
                    <a:pt x="1074068" y="290402"/>
                  </a:lnTo>
                  <a:lnTo>
                    <a:pt x="1050027" y="251475"/>
                  </a:lnTo>
                  <a:lnTo>
                    <a:pt x="1022931" y="214696"/>
                  </a:lnTo>
                  <a:lnTo>
                    <a:pt x="992950" y="180234"/>
                  </a:lnTo>
                  <a:lnTo>
                    <a:pt x="960256" y="148257"/>
                  </a:lnTo>
                  <a:lnTo>
                    <a:pt x="925021" y="118933"/>
                  </a:lnTo>
                  <a:lnTo>
                    <a:pt x="887417" y="92430"/>
                  </a:lnTo>
                  <a:lnTo>
                    <a:pt x="847615" y="68915"/>
                  </a:lnTo>
                  <a:lnTo>
                    <a:pt x="805787" y="48558"/>
                  </a:lnTo>
                  <a:lnTo>
                    <a:pt x="762104" y="31525"/>
                  </a:lnTo>
                  <a:lnTo>
                    <a:pt x="716739" y="17984"/>
                  </a:lnTo>
                  <a:lnTo>
                    <a:pt x="669862" y="8105"/>
                  </a:lnTo>
                  <a:lnTo>
                    <a:pt x="621646" y="2054"/>
                  </a:lnTo>
                  <a:lnTo>
                    <a:pt x="572262" y="0"/>
                  </a:lnTo>
                  <a:close/>
                </a:path>
              </a:pathLst>
            </a:custGeom>
            <a:solidFill>
              <a:srgbClr val="2C608A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/>
            <p:cNvSpPr txBox="1"/>
            <p:nvPr/>
          </p:nvSpPr>
          <p:spPr>
            <a:xfrm>
              <a:off x="2058937" y="4078643"/>
              <a:ext cx="540385" cy="16827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900" spc="20" dirty="0">
                  <a:solidFill>
                    <a:srgbClr val="FFFFFF"/>
                  </a:solidFill>
                  <a:latin typeface="Arial"/>
                  <a:cs typeface="Arial"/>
                </a:rPr>
                <a:t>Tekno</a:t>
              </a:r>
              <a:r>
                <a:rPr sz="900" spc="10" dirty="0">
                  <a:solidFill>
                    <a:srgbClr val="FFFFFF"/>
                  </a:solidFill>
                  <a:latin typeface="Arial"/>
                  <a:cs typeface="Arial"/>
                </a:rPr>
                <a:t>lo</a:t>
              </a:r>
              <a:r>
                <a:rPr sz="900" spc="5" dirty="0">
                  <a:solidFill>
                    <a:srgbClr val="FFFFFF"/>
                  </a:solidFill>
                  <a:latin typeface="Arial"/>
                  <a:cs typeface="Arial"/>
                </a:rPr>
                <a:t>gi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18" name="object 12"/>
            <p:cNvSpPr/>
            <p:nvPr/>
          </p:nvSpPr>
          <p:spPr>
            <a:xfrm>
              <a:off x="2728354" y="3650145"/>
              <a:ext cx="307975" cy="279400"/>
            </a:xfrm>
            <a:custGeom>
              <a:avLst/>
              <a:gdLst/>
              <a:ahLst/>
              <a:cxnLst/>
              <a:rect l="l" t="t" r="r" b="b"/>
              <a:pathLst>
                <a:path w="307975" h="279400">
                  <a:moveTo>
                    <a:pt x="42163" y="0"/>
                  </a:moveTo>
                  <a:lnTo>
                    <a:pt x="81279" y="54356"/>
                  </a:lnTo>
                  <a:lnTo>
                    <a:pt x="0" y="112903"/>
                  </a:lnTo>
                  <a:lnTo>
                    <a:pt x="119761" y="279273"/>
                  </a:lnTo>
                  <a:lnTo>
                    <a:pt x="201168" y="220725"/>
                  </a:lnTo>
                  <a:lnTo>
                    <a:pt x="240411" y="275209"/>
                  </a:lnTo>
                  <a:lnTo>
                    <a:pt x="307721" y="17653"/>
                  </a:lnTo>
                  <a:lnTo>
                    <a:pt x="42163" y="0"/>
                  </a:lnTo>
                  <a:close/>
                </a:path>
              </a:pathLst>
            </a:custGeom>
            <a:solidFill>
              <a:srgbClr val="2C608A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/>
            <p:cNvSpPr/>
            <p:nvPr/>
          </p:nvSpPr>
          <p:spPr>
            <a:xfrm>
              <a:off x="900062" y="3543338"/>
              <a:ext cx="275590" cy="290195"/>
            </a:xfrm>
            <a:custGeom>
              <a:avLst/>
              <a:gdLst/>
              <a:ahLst/>
              <a:cxnLst/>
              <a:rect l="l" t="t" r="r" b="b"/>
              <a:pathLst>
                <a:path w="275589" h="290194">
                  <a:moveTo>
                    <a:pt x="0" y="0"/>
                  </a:moveTo>
                  <a:lnTo>
                    <a:pt x="20701" y="275209"/>
                  </a:lnTo>
                  <a:lnTo>
                    <a:pt x="76200" y="224917"/>
                  </a:lnTo>
                  <a:lnTo>
                    <a:pt x="135128" y="289813"/>
                  </a:lnTo>
                  <a:lnTo>
                    <a:pt x="275209" y="162560"/>
                  </a:lnTo>
                  <a:lnTo>
                    <a:pt x="216408" y="97662"/>
                  </a:lnTo>
                  <a:lnTo>
                    <a:pt x="271907" y="47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608A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775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9"/>
          <p:cNvSpPr txBox="1"/>
          <p:nvPr/>
        </p:nvSpPr>
        <p:spPr>
          <a:xfrm>
            <a:off x="2249932" y="2409444"/>
            <a:ext cx="593725" cy="15581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20" dirty="0">
                <a:solidFill>
                  <a:srgbClr val="FFFFFF"/>
                </a:solidFill>
                <a:cs typeface="Arial"/>
              </a:rPr>
              <a:t>Organ</a:t>
            </a:r>
            <a:r>
              <a:rPr sz="900" spc="10" dirty="0">
                <a:solidFill>
                  <a:srgbClr val="FFFFFF"/>
                </a:solidFill>
                <a:cs typeface="Arial"/>
              </a:rPr>
              <a:t>isasi</a:t>
            </a:r>
            <a:endParaRPr sz="900">
              <a:cs typeface="Arial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3121660" y="2409444"/>
            <a:ext cx="540385" cy="15581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20" dirty="0" err="1">
                <a:solidFill>
                  <a:srgbClr val="FFFFFF"/>
                </a:solidFill>
                <a:cs typeface="Arial"/>
              </a:rPr>
              <a:t>Tekno</a:t>
            </a:r>
            <a:r>
              <a:rPr sz="900" spc="10" dirty="0" err="1">
                <a:solidFill>
                  <a:srgbClr val="FFFFFF"/>
                </a:solidFill>
                <a:cs typeface="Arial"/>
              </a:rPr>
              <a:t>o</a:t>
            </a:r>
            <a:r>
              <a:rPr sz="900" spc="5" dirty="0" err="1">
                <a:solidFill>
                  <a:srgbClr val="FFFFFF"/>
                </a:solidFill>
                <a:cs typeface="Arial"/>
              </a:rPr>
              <a:t>gi</a:t>
            </a:r>
            <a:endParaRPr sz="900" dirty="0">
              <a:cs typeface="Arial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2654994" y="2120460"/>
            <a:ext cx="3247378" cy="10878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5080" indent="-80010">
              <a:lnSpc>
                <a:spcPct val="103699"/>
              </a:lnSpc>
              <a:spcBef>
                <a:spcPts val="95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110" dirty="0">
                <a:solidFill>
                  <a:srgbClr val="434343"/>
                </a:solidFill>
                <a:cs typeface="Gill Sans MT"/>
              </a:rPr>
              <a:t>Biaya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apa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95" dirty="0">
                <a:solidFill>
                  <a:srgbClr val="434343"/>
                </a:solidFill>
                <a:cs typeface="Gill Sans MT"/>
              </a:rPr>
              <a:t>saja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yang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akan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menjadi  </a:t>
            </a:r>
            <a:r>
              <a:rPr sz="1600" spc="110" dirty="0">
                <a:solidFill>
                  <a:srgbClr val="434343"/>
                </a:solidFill>
                <a:cs typeface="Gill Sans MT"/>
              </a:rPr>
              <a:t>tanggungan pihak</a:t>
            </a:r>
            <a:r>
              <a:rPr sz="1600" spc="-1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kampus?</a:t>
            </a:r>
            <a:endParaRPr sz="1600" dirty="0">
              <a:cs typeface="Gill Sans MT"/>
            </a:endParaRPr>
          </a:p>
          <a:p>
            <a:pPr marL="92075" marR="5080" indent="-80010">
              <a:lnSpc>
                <a:spcPct val="104400"/>
              </a:lnSpc>
              <a:spcBef>
                <a:spcPts val="405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110" dirty="0">
                <a:solidFill>
                  <a:srgbClr val="434343"/>
                </a:solidFill>
                <a:cs typeface="Gill Sans MT"/>
              </a:rPr>
              <a:t>Biaya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apa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95" dirty="0">
                <a:solidFill>
                  <a:srgbClr val="434343"/>
                </a:solidFill>
                <a:cs typeface="Gill Sans MT"/>
              </a:rPr>
              <a:t>saja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yang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akan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menjadi  </a:t>
            </a:r>
            <a:r>
              <a:rPr sz="1600" spc="110" dirty="0">
                <a:solidFill>
                  <a:srgbClr val="434343"/>
                </a:solidFill>
                <a:cs typeface="Gill Sans MT"/>
              </a:rPr>
              <a:t>tanggungan</a:t>
            </a:r>
            <a:r>
              <a:rPr sz="16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siswa?</a:t>
            </a:r>
            <a:endParaRPr sz="1600" dirty="0">
              <a:cs typeface="Gill Sans MT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6101222" y="2105072"/>
            <a:ext cx="3449511" cy="10878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 marR="5080" indent="-80010">
              <a:lnSpc>
                <a:spcPct val="103699"/>
              </a:lnSpc>
              <a:spcBef>
                <a:spcPts val="95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110" dirty="0">
                <a:solidFill>
                  <a:srgbClr val="434343"/>
                </a:solidFill>
                <a:cs typeface="Gill Sans MT"/>
              </a:rPr>
              <a:t>Biaya</a:t>
            </a:r>
            <a:r>
              <a:rPr sz="16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dukungan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apa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95" dirty="0">
                <a:solidFill>
                  <a:srgbClr val="434343"/>
                </a:solidFill>
                <a:cs typeface="Gill Sans MT"/>
              </a:rPr>
              <a:t>saja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yang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harus 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disediakan?</a:t>
            </a:r>
            <a:endParaRPr sz="1600" dirty="0">
              <a:cs typeface="Gill Sans MT"/>
            </a:endParaRPr>
          </a:p>
          <a:p>
            <a:pPr marL="92710" marR="133985" indent="-80010">
              <a:lnSpc>
                <a:spcPct val="104400"/>
              </a:lnSpc>
              <a:spcBef>
                <a:spcPts val="405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90" dirty="0">
                <a:solidFill>
                  <a:srgbClr val="434343"/>
                </a:solidFill>
                <a:cs typeface="Gill Sans MT"/>
              </a:rPr>
              <a:t>Apa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dampaknya</a:t>
            </a:r>
            <a:r>
              <a:rPr sz="16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bagi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pendaftaran  siswa?</a:t>
            </a:r>
            <a:endParaRPr sz="1600" dirty="0">
              <a:cs typeface="Gill Sans MT"/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522975" y="3540133"/>
            <a:ext cx="4368126" cy="2727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148590" indent="-80010" algn="just">
              <a:lnSpc>
                <a:spcPct val="104099"/>
              </a:lnSpc>
              <a:spcBef>
                <a:spcPts val="95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110" dirty="0">
                <a:solidFill>
                  <a:srgbClr val="434343"/>
                </a:solidFill>
                <a:cs typeface="Gill Sans MT"/>
              </a:rPr>
              <a:t>Akankah</a:t>
            </a:r>
            <a:r>
              <a:rPr sz="16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80" dirty="0">
                <a:solidFill>
                  <a:srgbClr val="434343"/>
                </a:solidFill>
                <a:cs typeface="Gill Sans MT"/>
              </a:rPr>
              <a:t>proyek</a:t>
            </a:r>
            <a:r>
              <a:rPr sz="16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70" dirty="0">
                <a:solidFill>
                  <a:srgbClr val="434343"/>
                </a:solidFill>
                <a:cs typeface="Gill Sans MT"/>
              </a:rPr>
              <a:t>Tablet</a:t>
            </a:r>
            <a:r>
              <a:rPr sz="16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akan  </a:t>
            </a:r>
            <a:r>
              <a:rPr sz="1600" spc="110" dirty="0">
                <a:solidFill>
                  <a:srgbClr val="434343"/>
                </a:solidFill>
                <a:cs typeface="Gill Sans MT"/>
              </a:rPr>
              <a:t>mempengaruhi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semua</a:t>
            </a:r>
            <a:r>
              <a:rPr sz="1600" spc="-16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95" dirty="0">
                <a:solidFill>
                  <a:srgbClr val="434343"/>
                </a:solidFill>
                <a:cs typeface="Gill Sans MT"/>
              </a:rPr>
              <a:t>siswa 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atau sebagian</a:t>
            </a:r>
            <a:r>
              <a:rPr sz="1600" spc="-1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saja?</a:t>
            </a:r>
            <a:endParaRPr sz="1600" dirty="0">
              <a:cs typeface="Gill Sans MT"/>
            </a:endParaRPr>
          </a:p>
          <a:p>
            <a:pPr marL="92075" marR="80010" indent="-80010">
              <a:lnSpc>
                <a:spcPct val="1044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120" dirty="0">
                <a:solidFill>
                  <a:srgbClr val="434343"/>
                </a:solidFill>
                <a:cs typeface="Gill Sans MT"/>
              </a:rPr>
              <a:t>Bagaiamana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80" dirty="0">
                <a:solidFill>
                  <a:srgbClr val="434343"/>
                </a:solidFill>
                <a:cs typeface="Gill Sans MT"/>
              </a:rPr>
              <a:t>proyek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70" dirty="0">
                <a:solidFill>
                  <a:srgbClr val="434343"/>
                </a:solidFill>
                <a:cs typeface="Gill Sans MT"/>
              </a:rPr>
              <a:t>Tablet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ini 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berpengaruh </a:t>
            </a:r>
            <a:r>
              <a:rPr sz="1600" spc="114" dirty="0">
                <a:solidFill>
                  <a:srgbClr val="434343"/>
                </a:solidFill>
                <a:cs typeface="Gill Sans MT"/>
              </a:rPr>
              <a:t>pada </a:t>
            </a:r>
            <a:r>
              <a:rPr sz="1600" spc="95" dirty="0">
                <a:solidFill>
                  <a:srgbClr val="434343"/>
                </a:solidFill>
                <a:cs typeface="Gill Sans MT"/>
              </a:rPr>
              <a:t>siswa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dan 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siapa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95" dirty="0">
                <a:solidFill>
                  <a:srgbClr val="434343"/>
                </a:solidFill>
                <a:cs typeface="Gill Sans MT"/>
              </a:rPr>
              <a:t>saja</a:t>
            </a:r>
            <a:r>
              <a:rPr sz="16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yang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85" dirty="0">
                <a:solidFill>
                  <a:srgbClr val="434343"/>
                </a:solidFill>
                <a:cs typeface="Gill Sans MT"/>
              </a:rPr>
              <a:t>telah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memiliki  </a:t>
            </a:r>
            <a:r>
              <a:rPr sz="1600" spc="70" dirty="0">
                <a:solidFill>
                  <a:srgbClr val="434343"/>
                </a:solidFill>
                <a:cs typeface="Gill Sans MT"/>
              </a:rPr>
              <a:t>Tablet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atau</a:t>
            </a:r>
            <a:r>
              <a:rPr sz="1600" spc="-10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90" dirty="0">
                <a:solidFill>
                  <a:srgbClr val="434343"/>
                </a:solidFill>
                <a:cs typeface="Gill Sans MT"/>
              </a:rPr>
              <a:t>laptop?</a:t>
            </a:r>
            <a:endParaRPr sz="1600" dirty="0">
              <a:cs typeface="Gill Sans MT"/>
            </a:endParaRPr>
          </a:p>
          <a:p>
            <a:pPr marL="92075" marR="49530" indent="-80010">
              <a:lnSpc>
                <a:spcPct val="104400"/>
              </a:lnSpc>
              <a:spcBef>
                <a:spcPts val="395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105" dirty="0">
                <a:solidFill>
                  <a:srgbClr val="434343"/>
                </a:solidFill>
                <a:cs typeface="Gill Sans MT"/>
              </a:rPr>
              <a:t>Siapa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yang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bertanggung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14" dirty="0">
                <a:solidFill>
                  <a:srgbClr val="434343"/>
                </a:solidFill>
                <a:cs typeface="Gill Sans MT"/>
              </a:rPr>
              <a:t>jawab  pada </a:t>
            </a:r>
            <a:r>
              <a:rPr sz="1600" spc="110" dirty="0">
                <a:solidFill>
                  <a:srgbClr val="434343"/>
                </a:solidFill>
                <a:cs typeface="Gill Sans MT"/>
              </a:rPr>
              <a:t>pengembangan </a:t>
            </a:r>
            <a:r>
              <a:rPr sz="1600" spc="95" dirty="0">
                <a:solidFill>
                  <a:srgbClr val="434343"/>
                </a:solidFill>
                <a:cs typeface="Gill Sans MT"/>
              </a:rPr>
              <a:t>aplikasi 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atau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14" dirty="0">
                <a:solidFill>
                  <a:srgbClr val="434343"/>
                </a:solidFill>
                <a:cs typeface="Gill Sans MT"/>
              </a:rPr>
              <a:t>buku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untuk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80" dirty="0">
                <a:solidFill>
                  <a:srgbClr val="434343"/>
                </a:solidFill>
                <a:cs typeface="Gill Sans MT"/>
              </a:rPr>
              <a:t>Tablet?</a:t>
            </a:r>
            <a:endParaRPr sz="1600" dirty="0">
              <a:cs typeface="Gill Sans MT"/>
            </a:endParaRPr>
          </a:p>
          <a:p>
            <a:pPr marL="92075" marR="5080" indent="-80010">
              <a:lnSpc>
                <a:spcPct val="104099"/>
              </a:lnSpc>
              <a:spcBef>
                <a:spcPts val="405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105" dirty="0">
                <a:solidFill>
                  <a:srgbClr val="434343"/>
                </a:solidFill>
                <a:cs typeface="Gill Sans MT"/>
              </a:rPr>
              <a:t>Siapa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yang akan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mentraining  </a:t>
            </a:r>
            <a:r>
              <a:rPr sz="1600" spc="80" dirty="0">
                <a:solidFill>
                  <a:srgbClr val="434343"/>
                </a:solidFill>
                <a:cs typeface="Gill Sans MT"/>
              </a:rPr>
              <a:t>siswa,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85" dirty="0">
                <a:solidFill>
                  <a:srgbClr val="434343"/>
                </a:solidFill>
                <a:cs typeface="Gill Sans MT"/>
              </a:rPr>
              <a:t>fakultas,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dan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85" dirty="0">
                <a:solidFill>
                  <a:srgbClr val="434343"/>
                </a:solidFill>
                <a:cs typeface="Gill Sans MT"/>
              </a:rPr>
              <a:t>staff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70" dirty="0">
                <a:solidFill>
                  <a:srgbClr val="434343"/>
                </a:solidFill>
                <a:cs typeface="Gill Sans MT"/>
              </a:rPr>
              <a:t>terkait  </a:t>
            </a:r>
            <a:r>
              <a:rPr sz="1600" spc="110" dirty="0">
                <a:solidFill>
                  <a:srgbClr val="434343"/>
                </a:solidFill>
                <a:cs typeface="Gill Sans MT"/>
              </a:rPr>
              <a:t>dengan </a:t>
            </a:r>
            <a:r>
              <a:rPr sz="1600" spc="114" dirty="0">
                <a:solidFill>
                  <a:srgbClr val="434343"/>
                </a:solidFill>
                <a:cs typeface="Gill Sans MT"/>
              </a:rPr>
              <a:t>penggunaan</a:t>
            </a:r>
            <a:r>
              <a:rPr sz="1600" spc="-1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80" dirty="0">
                <a:solidFill>
                  <a:srgbClr val="434343"/>
                </a:solidFill>
                <a:cs typeface="Gill Sans MT"/>
              </a:rPr>
              <a:t>Tablet?</a:t>
            </a:r>
            <a:endParaRPr sz="1600" dirty="0">
              <a:cs typeface="Gill Sans MT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7435467" y="3403167"/>
            <a:ext cx="4481768" cy="25222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 marR="5080" indent="-80010">
              <a:lnSpc>
                <a:spcPct val="104099"/>
              </a:lnSpc>
              <a:spcBef>
                <a:spcPts val="95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105" dirty="0">
                <a:solidFill>
                  <a:srgbClr val="434343"/>
                </a:solidFill>
                <a:cs typeface="Gill Sans MT"/>
              </a:rPr>
              <a:t>Apakah </a:t>
            </a:r>
            <a:r>
              <a:rPr sz="1600" spc="70" dirty="0">
                <a:solidFill>
                  <a:srgbClr val="434343"/>
                </a:solidFill>
                <a:cs typeface="Gill Sans MT"/>
              </a:rPr>
              <a:t>Tablet </a:t>
            </a:r>
            <a:r>
              <a:rPr sz="1600" spc="114" dirty="0">
                <a:solidFill>
                  <a:srgbClr val="434343"/>
                </a:solidFill>
                <a:cs typeface="Gill Sans MT"/>
              </a:rPr>
              <a:t>menggunakan  </a:t>
            </a:r>
            <a:r>
              <a:rPr sz="1600" spc="75" dirty="0">
                <a:solidFill>
                  <a:srgbClr val="434343"/>
                </a:solidFill>
                <a:cs typeface="Gill Sans MT"/>
              </a:rPr>
              <a:t>sistem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70" dirty="0">
                <a:solidFill>
                  <a:srgbClr val="434343"/>
                </a:solidFill>
                <a:cs typeface="Gill Sans MT"/>
              </a:rPr>
              <a:t>Apple,</a:t>
            </a:r>
            <a:r>
              <a:rPr sz="16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65" dirty="0">
                <a:solidFill>
                  <a:srgbClr val="434343"/>
                </a:solidFill>
                <a:cs typeface="Gill Sans MT"/>
              </a:rPr>
              <a:t>Microsoft,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75" dirty="0">
                <a:solidFill>
                  <a:srgbClr val="434343"/>
                </a:solidFill>
                <a:cs typeface="Gill Sans MT"/>
              </a:rPr>
              <a:t>Android, 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atau </a:t>
            </a:r>
            <a:r>
              <a:rPr sz="1600" spc="75" dirty="0">
                <a:solidFill>
                  <a:srgbClr val="434343"/>
                </a:solidFill>
                <a:cs typeface="Gill Sans MT"/>
              </a:rPr>
              <a:t>sistem</a:t>
            </a:r>
            <a:r>
              <a:rPr sz="1600" spc="-13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lainnya?</a:t>
            </a:r>
            <a:endParaRPr sz="1600" dirty="0">
              <a:cs typeface="Gill Sans MT"/>
            </a:endParaRPr>
          </a:p>
          <a:p>
            <a:pPr marL="92710" marR="102235" indent="-80010">
              <a:lnSpc>
                <a:spcPct val="1044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85" dirty="0">
                <a:solidFill>
                  <a:srgbClr val="434343"/>
                </a:solidFill>
                <a:cs typeface="Gill Sans MT"/>
              </a:rPr>
              <a:t>Aplikasi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apa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sajakah</a:t>
            </a:r>
            <a:r>
              <a:rPr sz="16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yang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akan  </a:t>
            </a:r>
            <a:r>
              <a:rPr sz="1600" spc="110" dirty="0">
                <a:solidFill>
                  <a:srgbClr val="434343"/>
                </a:solidFill>
                <a:cs typeface="Gill Sans MT"/>
              </a:rPr>
              <a:t>dibutuhkan?</a:t>
            </a:r>
            <a:endParaRPr sz="1600" dirty="0">
              <a:cs typeface="Gill Sans MT"/>
            </a:endParaRPr>
          </a:p>
          <a:p>
            <a:pPr marL="92710" marR="241935" indent="-80010">
              <a:lnSpc>
                <a:spcPct val="104400"/>
              </a:lnSpc>
              <a:spcBef>
                <a:spcPts val="395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120" dirty="0">
                <a:solidFill>
                  <a:srgbClr val="434343"/>
                </a:solidFill>
                <a:cs typeface="Gill Sans MT"/>
              </a:rPr>
              <a:t>Bagaimanakah </a:t>
            </a:r>
            <a:r>
              <a:rPr sz="1600" spc="85" dirty="0">
                <a:solidFill>
                  <a:srgbClr val="434343"/>
                </a:solidFill>
                <a:cs typeface="Gill Sans MT"/>
              </a:rPr>
              <a:t>spesifikasi 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hardware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yang</a:t>
            </a:r>
            <a:r>
              <a:rPr sz="1600" spc="-16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10" dirty="0">
                <a:solidFill>
                  <a:srgbClr val="434343"/>
                </a:solidFill>
                <a:cs typeface="Gill Sans MT"/>
              </a:rPr>
              <a:t>dibutuhkan?</a:t>
            </a:r>
            <a:endParaRPr sz="1600" dirty="0">
              <a:cs typeface="Gill Sans MT"/>
            </a:endParaRPr>
          </a:p>
          <a:p>
            <a:pPr marL="92710" marR="78740" indent="-80010">
              <a:lnSpc>
                <a:spcPct val="1044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105" dirty="0">
                <a:solidFill>
                  <a:srgbClr val="434343"/>
                </a:solidFill>
                <a:cs typeface="Gill Sans MT"/>
              </a:rPr>
              <a:t>Apakah </a:t>
            </a:r>
            <a:r>
              <a:rPr sz="1600" spc="114" dirty="0">
                <a:solidFill>
                  <a:srgbClr val="434343"/>
                </a:solidFill>
                <a:cs typeface="Gill Sans MT"/>
              </a:rPr>
              <a:t>penggunaan </a:t>
            </a:r>
            <a:r>
              <a:rPr sz="1600" spc="70" dirty="0">
                <a:solidFill>
                  <a:srgbClr val="434343"/>
                </a:solidFill>
                <a:cs typeface="Gill Sans MT"/>
              </a:rPr>
              <a:t>Tablet 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berpengaruh </a:t>
            </a:r>
            <a:r>
              <a:rPr sz="1600" spc="90" dirty="0">
                <a:solidFill>
                  <a:srgbClr val="434343"/>
                </a:solidFill>
                <a:cs typeface="Gill Sans MT"/>
              </a:rPr>
              <a:t>terhadap</a:t>
            </a:r>
            <a:r>
              <a:rPr sz="1600" spc="-1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jaringan 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dan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00" dirty="0">
                <a:solidFill>
                  <a:srgbClr val="434343"/>
                </a:solidFill>
                <a:cs typeface="Gill Sans MT"/>
              </a:rPr>
              <a:t>kecepatannya?</a:t>
            </a:r>
            <a:endParaRPr sz="1600" dirty="0">
              <a:cs typeface="Gill Sans MT"/>
            </a:endParaRPr>
          </a:p>
          <a:p>
            <a:pPr marL="92710" marR="252095" indent="-80010">
              <a:lnSpc>
                <a:spcPct val="104400"/>
              </a:lnSpc>
              <a:spcBef>
                <a:spcPts val="395"/>
              </a:spcBef>
              <a:buClr>
                <a:srgbClr val="FF0000"/>
              </a:buClr>
              <a:buFont typeface="Arial"/>
              <a:buChar char="•"/>
              <a:tabLst>
                <a:tab pos="92710" algn="l"/>
              </a:tabLst>
            </a:pPr>
            <a:r>
              <a:rPr sz="1600" spc="105" dirty="0">
                <a:solidFill>
                  <a:srgbClr val="434343"/>
                </a:solidFill>
                <a:cs typeface="Gill Sans MT"/>
              </a:rPr>
              <a:t>Apakah </a:t>
            </a:r>
            <a:r>
              <a:rPr sz="1600" spc="120" dirty="0">
                <a:solidFill>
                  <a:srgbClr val="434343"/>
                </a:solidFill>
                <a:cs typeface="Gill Sans MT"/>
              </a:rPr>
              <a:t>akan </a:t>
            </a:r>
            <a:r>
              <a:rPr sz="1600" spc="105" dirty="0">
                <a:solidFill>
                  <a:srgbClr val="434343"/>
                </a:solidFill>
                <a:cs typeface="Gill Sans MT"/>
              </a:rPr>
              <a:t>dibutuhkan  </a:t>
            </a:r>
            <a:r>
              <a:rPr sz="1600" spc="95" dirty="0">
                <a:solidFill>
                  <a:srgbClr val="434343"/>
                </a:solidFill>
                <a:cs typeface="Gill Sans MT"/>
              </a:rPr>
              <a:t>terminal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70" dirty="0">
                <a:solidFill>
                  <a:srgbClr val="434343"/>
                </a:solidFill>
                <a:cs typeface="Gill Sans MT"/>
              </a:rPr>
              <a:t>listrik</a:t>
            </a:r>
            <a:r>
              <a:rPr sz="16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114" dirty="0">
                <a:solidFill>
                  <a:srgbClr val="434343"/>
                </a:solidFill>
                <a:cs typeface="Gill Sans MT"/>
              </a:rPr>
              <a:t>tambahan</a:t>
            </a:r>
            <a:r>
              <a:rPr sz="16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95" dirty="0">
                <a:solidFill>
                  <a:srgbClr val="434343"/>
                </a:solidFill>
                <a:cs typeface="Gill Sans MT"/>
              </a:rPr>
              <a:t>di  </a:t>
            </a:r>
            <a:r>
              <a:rPr sz="1600" spc="110" dirty="0">
                <a:solidFill>
                  <a:srgbClr val="434343"/>
                </a:solidFill>
                <a:cs typeface="Gill Sans MT"/>
              </a:rPr>
              <a:t>ruang</a:t>
            </a:r>
            <a:r>
              <a:rPr sz="16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600" spc="95" dirty="0">
                <a:solidFill>
                  <a:srgbClr val="434343"/>
                </a:solidFill>
                <a:cs typeface="Gill Sans MT"/>
              </a:rPr>
              <a:t>kelas?</a:t>
            </a:r>
            <a:endParaRPr sz="1600" dirty="0">
              <a:cs typeface="Gill Sans M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30568" y="3251624"/>
            <a:ext cx="2549893" cy="2456597"/>
            <a:chOff x="900062" y="2620936"/>
            <a:chExt cx="2136267" cy="2105025"/>
          </a:xfrm>
        </p:grpSpPr>
        <p:sp>
          <p:nvSpPr>
            <p:cNvPr id="18" name="object 6"/>
            <p:cNvSpPr/>
            <p:nvPr/>
          </p:nvSpPr>
          <p:spPr>
            <a:xfrm>
              <a:off x="1336815" y="2915831"/>
              <a:ext cx="1145540" cy="1118870"/>
            </a:xfrm>
            <a:custGeom>
              <a:avLst/>
              <a:gdLst/>
              <a:ahLst/>
              <a:cxnLst/>
              <a:rect l="l" t="t" r="r" b="b"/>
              <a:pathLst>
                <a:path w="1145539" h="1118870">
                  <a:moveTo>
                    <a:pt x="572642" y="0"/>
                  </a:moveTo>
                  <a:lnTo>
                    <a:pt x="523237" y="2053"/>
                  </a:lnTo>
                  <a:lnTo>
                    <a:pt x="474998" y="8101"/>
                  </a:lnTo>
                  <a:lnTo>
                    <a:pt x="428097" y="17975"/>
                  </a:lnTo>
                  <a:lnTo>
                    <a:pt x="382706" y="31508"/>
                  </a:lnTo>
                  <a:lnTo>
                    <a:pt x="338997" y="48531"/>
                  </a:lnTo>
                  <a:lnTo>
                    <a:pt x="297143" y="68877"/>
                  </a:lnTo>
                  <a:lnTo>
                    <a:pt x="257314" y="92378"/>
                  </a:lnTo>
                  <a:lnTo>
                    <a:pt x="219683" y="118866"/>
                  </a:lnTo>
                  <a:lnTo>
                    <a:pt x="184423" y="148172"/>
                  </a:lnTo>
                  <a:lnTo>
                    <a:pt x="151704" y="180129"/>
                  </a:lnTo>
                  <a:lnTo>
                    <a:pt x="121699" y="214568"/>
                  </a:lnTo>
                  <a:lnTo>
                    <a:pt x="94580" y="251323"/>
                  </a:lnTo>
                  <a:lnTo>
                    <a:pt x="70519" y="290224"/>
                  </a:lnTo>
                  <a:lnTo>
                    <a:pt x="49688" y="331104"/>
                  </a:lnTo>
                  <a:lnTo>
                    <a:pt x="32259" y="373795"/>
                  </a:lnTo>
                  <a:lnTo>
                    <a:pt x="18403" y="418129"/>
                  </a:lnTo>
                  <a:lnTo>
                    <a:pt x="8294" y="463937"/>
                  </a:lnTo>
                  <a:lnTo>
                    <a:pt x="2102" y="511053"/>
                  </a:lnTo>
                  <a:lnTo>
                    <a:pt x="0" y="559308"/>
                  </a:lnTo>
                  <a:lnTo>
                    <a:pt x="2102" y="607562"/>
                  </a:lnTo>
                  <a:lnTo>
                    <a:pt x="8294" y="654678"/>
                  </a:lnTo>
                  <a:lnTo>
                    <a:pt x="18403" y="700486"/>
                  </a:lnTo>
                  <a:lnTo>
                    <a:pt x="32259" y="744820"/>
                  </a:lnTo>
                  <a:lnTo>
                    <a:pt x="49688" y="787511"/>
                  </a:lnTo>
                  <a:lnTo>
                    <a:pt x="70519" y="828391"/>
                  </a:lnTo>
                  <a:lnTo>
                    <a:pt x="94580" y="867292"/>
                  </a:lnTo>
                  <a:lnTo>
                    <a:pt x="121699" y="904047"/>
                  </a:lnTo>
                  <a:lnTo>
                    <a:pt x="151704" y="938486"/>
                  </a:lnTo>
                  <a:lnTo>
                    <a:pt x="184423" y="970443"/>
                  </a:lnTo>
                  <a:lnTo>
                    <a:pt x="219683" y="999749"/>
                  </a:lnTo>
                  <a:lnTo>
                    <a:pt x="257314" y="1026237"/>
                  </a:lnTo>
                  <a:lnTo>
                    <a:pt x="297143" y="1049738"/>
                  </a:lnTo>
                  <a:lnTo>
                    <a:pt x="338997" y="1070084"/>
                  </a:lnTo>
                  <a:lnTo>
                    <a:pt x="382706" y="1087107"/>
                  </a:lnTo>
                  <a:lnTo>
                    <a:pt x="428097" y="1100640"/>
                  </a:lnTo>
                  <a:lnTo>
                    <a:pt x="474998" y="1110514"/>
                  </a:lnTo>
                  <a:lnTo>
                    <a:pt x="523237" y="1116562"/>
                  </a:lnTo>
                  <a:lnTo>
                    <a:pt x="572642" y="1118616"/>
                  </a:lnTo>
                  <a:lnTo>
                    <a:pt x="622048" y="1116562"/>
                  </a:lnTo>
                  <a:lnTo>
                    <a:pt x="670287" y="1110514"/>
                  </a:lnTo>
                  <a:lnTo>
                    <a:pt x="717188" y="1100640"/>
                  </a:lnTo>
                  <a:lnTo>
                    <a:pt x="762579" y="1087107"/>
                  </a:lnTo>
                  <a:lnTo>
                    <a:pt x="806288" y="1070084"/>
                  </a:lnTo>
                  <a:lnTo>
                    <a:pt x="848142" y="1049738"/>
                  </a:lnTo>
                  <a:lnTo>
                    <a:pt x="887971" y="1026237"/>
                  </a:lnTo>
                  <a:lnTo>
                    <a:pt x="925602" y="999749"/>
                  </a:lnTo>
                  <a:lnTo>
                    <a:pt x="960862" y="970443"/>
                  </a:lnTo>
                  <a:lnTo>
                    <a:pt x="993581" y="938486"/>
                  </a:lnTo>
                  <a:lnTo>
                    <a:pt x="1023586" y="904047"/>
                  </a:lnTo>
                  <a:lnTo>
                    <a:pt x="1050705" y="867292"/>
                  </a:lnTo>
                  <a:lnTo>
                    <a:pt x="1074766" y="828391"/>
                  </a:lnTo>
                  <a:lnTo>
                    <a:pt x="1095597" y="787511"/>
                  </a:lnTo>
                  <a:lnTo>
                    <a:pt x="1113026" y="744820"/>
                  </a:lnTo>
                  <a:lnTo>
                    <a:pt x="1126882" y="700486"/>
                  </a:lnTo>
                  <a:lnTo>
                    <a:pt x="1136991" y="654678"/>
                  </a:lnTo>
                  <a:lnTo>
                    <a:pt x="1143183" y="607562"/>
                  </a:lnTo>
                  <a:lnTo>
                    <a:pt x="1145286" y="559308"/>
                  </a:lnTo>
                  <a:lnTo>
                    <a:pt x="1143183" y="511053"/>
                  </a:lnTo>
                  <a:lnTo>
                    <a:pt x="1136991" y="463937"/>
                  </a:lnTo>
                  <a:lnTo>
                    <a:pt x="1126882" y="418129"/>
                  </a:lnTo>
                  <a:lnTo>
                    <a:pt x="1113026" y="373795"/>
                  </a:lnTo>
                  <a:lnTo>
                    <a:pt x="1095597" y="331104"/>
                  </a:lnTo>
                  <a:lnTo>
                    <a:pt x="1074766" y="290224"/>
                  </a:lnTo>
                  <a:lnTo>
                    <a:pt x="1050705" y="251323"/>
                  </a:lnTo>
                  <a:lnTo>
                    <a:pt x="1023586" y="214568"/>
                  </a:lnTo>
                  <a:lnTo>
                    <a:pt x="993581" y="180129"/>
                  </a:lnTo>
                  <a:lnTo>
                    <a:pt x="960862" y="148172"/>
                  </a:lnTo>
                  <a:lnTo>
                    <a:pt x="925602" y="118866"/>
                  </a:lnTo>
                  <a:lnTo>
                    <a:pt x="887971" y="92378"/>
                  </a:lnTo>
                  <a:lnTo>
                    <a:pt x="848142" y="68877"/>
                  </a:lnTo>
                  <a:lnTo>
                    <a:pt x="806288" y="48531"/>
                  </a:lnTo>
                  <a:lnTo>
                    <a:pt x="762579" y="31508"/>
                  </a:lnTo>
                  <a:lnTo>
                    <a:pt x="717188" y="17975"/>
                  </a:lnTo>
                  <a:lnTo>
                    <a:pt x="670287" y="8101"/>
                  </a:lnTo>
                  <a:lnTo>
                    <a:pt x="622048" y="2053"/>
                  </a:lnTo>
                  <a:lnTo>
                    <a:pt x="572642" y="0"/>
                  </a:lnTo>
                  <a:close/>
                </a:path>
              </a:pathLst>
            </a:custGeom>
            <a:solidFill>
              <a:srgbClr val="2C608A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7"/>
            <p:cNvSpPr txBox="1"/>
            <p:nvPr/>
          </p:nvSpPr>
          <p:spPr>
            <a:xfrm>
              <a:off x="1738135" y="3387509"/>
              <a:ext cx="342900" cy="16827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900" spc="15" dirty="0">
                  <a:solidFill>
                    <a:srgbClr val="FFFFFF"/>
                  </a:solidFill>
                  <a:latin typeface="Arial"/>
                  <a:cs typeface="Arial"/>
                </a:rPr>
                <a:t>Bisnis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20" name="object 8"/>
            <p:cNvSpPr/>
            <p:nvPr/>
          </p:nvSpPr>
          <p:spPr>
            <a:xfrm>
              <a:off x="912381" y="2620936"/>
              <a:ext cx="1172845" cy="2105025"/>
            </a:xfrm>
            <a:custGeom>
              <a:avLst/>
              <a:gdLst/>
              <a:ahLst/>
              <a:cxnLst/>
              <a:rect l="l" t="t" r="r" b="b"/>
              <a:pathLst>
                <a:path w="1172845" h="2105025">
                  <a:moveTo>
                    <a:pt x="1144524" y="1544955"/>
                  </a:moveTo>
                  <a:lnTo>
                    <a:pt x="1142415" y="1496669"/>
                  </a:lnTo>
                  <a:lnTo>
                    <a:pt x="1136230" y="1449514"/>
                  </a:lnTo>
                  <a:lnTo>
                    <a:pt x="1126134" y="1403667"/>
                  </a:lnTo>
                  <a:lnTo>
                    <a:pt x="1112291" y="1359306"/>
                  </a:lnTo>
                  <a:lnTo>
                    <a:pt x="1094879" y="1316583"/>
                  </a:lnTo>
                  <a:lnTo>
                    <a:pt x="1074064" y="1275676"/>
                  </a:lnTo>
                  <a:lnTo>
                    <a:pt x="1050023" y="1236751"/>
                  </a:lnTo>
                  <a:lnTo>
                    <a:pt x="1022921" y="1199972"/>
                  </a:lnTo>
                  <a:lnTo>
                    <a:pt x="992949" y="1165504"/>
                  </a:lnTo>
                  <a:lnTo>
                    <a:pt x="960247" y="1133525"/>
                  </a:lnTo>
                  <a:lnTo>
                    <a:pt x="925017" y="1104201"/>
                  </a:lnTo>
                  <a:lnTo>
                    <a:pt x="887412" y="1077696"/>
                  </a:lnTo>
                  <a:lnTo>
                    <a:pt x="847610" y="1054188"/>
                  </a:lnTo>
                  <a:lnTo>
                    <a:pt x="805776" y="1033830"/>
                  </a:lnTo>
                  <a:lnTo>
                    <a:pt x="762101" y="1016800"/>
                  </a:lnTo>
                  <a:lnTo>
                    <a:pt x="716737" y="1003261"/>
                  </a:lnTo>
                  <a:lnTo>
                    <a:pt x="669861" y="993381"/>
                  </a:lnTo>
                  <a:lnTo>
                    <a:pt x="621639" y="987323"/>
                  </a:lnTo>
                  <a:lnTo>
                    <a:pt x="572262" y="985266"/>
                  </a:lnTo>
                  <a:lnTo>
                    <a:pt x="522871" y="987323"/>
                  </a:lnTo>
                  <a:lnTo>
                    <a:pt x="474649" y="993381"/>
                  </a:lnTo>
                  <a:lnTo>
                    <a:pt x="427774" y="1003261"/>
                  </a:lnTo>
                  <a:lnTo>
                    <a:pt x="382409" y="1016800"/>
                  </a:lnTo>
                  <a:lnTo>
                    <a:pt x="338734" y="1033830"/>
                  </a:lnTo>
                  <a:lnTo>
                    <a:pt x="296900" y="1054188"/>
                  </a:lnTo>
                  <a:lnTo>
                    <a:pt x="257098" y="1077696"/>
                  </a:lnTo>
                  <a:lnTo>
                    <a:pt x="219494" y="1104201"/>
                  </a:lnTo>
                  <a:lnTo>
                    <a:pt x="184264" y="1133525"/>
                  </a:lnTo>
                  <a:lnTo>
                    <a:pt x="151561" y="1165504"/>
                  </a:lnTo>
                  <a:lnTo>
                    <a:pt x="121589" y="1199972"/>
                  </a:lnTo>
                  <a:lnTo>
                    <a:pt x="94488" y="1236751"/>
                  </a:lnTo>
                  <a:lnTo>
                    <a:pt x="70446" y="1275676"/>
                  </a:lnTo>
                  <a:lnTo>
                    <a:pt x="49631" y="1316583"/>
                  </a:lnTo>
                  <a:lnTo>
                    <a:pt x="32219" y="1359306"/>
                  </a:lnTo>
                  <a:lnTo>
                    <a:pt x="18376" y="1403667"/>
                  </a:lnTo>
                  <a:lnTo>
                    <a:pt x="8280" y="1449514"/>
                  </a:lnTo>
                  <a:lnTo>
                    <a:pt x="2095" y="1496669"/>
                  </a:lnTo>
                  <a:lnTo>
                    <a:pt x="0" y="1544955"/>
                  </a:lnTo>
                  <a:lnTo>
                    <a:pt x="2095" y="1593253"/>
                  </a:lnTo>
                  <a:lnTo>
                    <a:pt x="8280" y="1640408"/>
                  </a:lnTo>
                  <a:lnTo>
                    <a:pt x="18376" y="1686255"/>
                  </a:lnTo>
                  <a:lnTo>
                    <a:pt x="32219" y="1730616"/>
                  </a:lnTo>
                  <a:lnTo>
                    <a:pt x="49631" y="1773339"/>
                  </a:lnTo>
                  <a:lnTo>
                    <a:pt x="70446" y="1814245"/>
                  </a:lnTo>
                  <a:lnTo>
                    <a:pt x="94488" y="1853171"/>
                  </a:lnTo>
                  <a:lnTo>
                    <a:pt x="121589" y="1889950"/>
                  </a:lnTo>
                  <a:lnTo>
                    <a:pt x="151561" y="1924418"/>
                  </a:lnTo>
                  <a:lnTo>
                    <a:pt x="184264" y="1956396"/>
                  </a:lnTo>
                  <a:lnTo>
                    <a:pt x="219494" y="1985721"/>
                  </a:lnTo>
                  <a:lnTo>
                    <a:pt x="257098" y="2012226"/>
                  </a:lnTo>
                  <a:lnTo>
                    <a:pt x="296900" y="2035733"/>
                  </a:lnTo>
                  <a:lnTo>
                    <a:pt x="338734" y="2056091"/>
                  </a:lnTo>
                  <a:lnTo>
                    <a:pt x="382409" y="2073122"/>
                  </a:lnTo>
                  <a:lnTo>
                    <a:pt x="427774" y="2086660"/>
                  </a:lnTo>
                  <a:lnTo>
                    <a:pt x="474649" y="2096541"/>
                  </a:lnTo>
                  <a:lnTo>
                    <a:pt x="522871" y="2102599"/>
                  </a:lnTo>
                  <a:lnTo>
                    <a:pt x="572262" y="2104644"/>
                  </a:lnTo>
                  <a:lnTo>
                    <a:pt x="621639" y="2102599"/>
                  </a:lnTo>
                  <a:lnTo>
                    <a:pt x="669861" y="2096541"/>
                  </a:lnTo>
                  <a:lnTo>
                    <a:pt x="716737" y="2086660"/>
                  </a:lnTo>
                  <a:lnTo>
                    <a:pt x="762101" y="2073122"/>
                  </a:lnTo>
                  <a:lnTo>
                    <a:pt x="805776" y="2056091"/>
                  </a:lnTo>
                  <a:lnTo>
                    <a:pt x="847610" y="2035733"/>
                  </a:lnTo>
                  <a:lnTo>
                    <a:pt x="887412" y="2012226"/>
                  </a:lnTo>
                  <a:lnTo>
                    <a:pt x="925017" y="1985721"/>
                  </a:lnTo>
                  <a:lnTo>
                    <a:pt x="960247" y="1956396"/>
                  </a:lnTo>
                  <a:lnTo>
                    <a:pt x="992949" y="1924418"/>
                  </a:lnTo>
                  <a:lnTo>
                    <a:pt x="1022921" y="1889950"/>
                  </a:lnTo>
                  <a:lnTo>
                    <a:pt x="1050023" y="1853171"/>
                  </a:lnTo>
                  <a:lnTo>
                    <a:pt x="1074064" y="1814245"/>
                  </a:lnTo>
                  <a:lnTo>
                    <a:pt x="1094879" y="1773339"/>
                  </a:lnTo>
                  <a:lnTo>
                    <a:pt x="1112291" y="1730616"/>
                  </a:lnTo>
                  <a:lnTo>
                    <a:pt x="1126134" y="1686255"/>
                  </a:lnTo>
                  <a:lnTo>
                    <a:pt x="1136230" y="1640408"/>
                  </a:lnTo>
                  <a:lnTo>
                    <a:pt x="1142415" y="1593253"/>
                  </a:lnTo>
                  <a:lnTo>
                    <a:pt x="1144524" y="1544955"/>
                  </a:lnTo>
                  <a:close/>
                </a:path>
                <a:path w="1172845" h="2105025">
                  <a:moveTo>
                    <a:pt x="1172718" y="210058"/>
                  </a:moveTo>
                  <a:lnTo>
                    <a:pt x="1003173" y="0"/>
                  </a:lnTo>
                  <a:lnTo>
                    <a:pt x="833615" y="210058"/>
                  </a:lnTo>
                  <a:lnTo>
                    <a:pt x="899287" y="210058"/>
                  </a:lnTo>
                  <a:lnTo>
                    <a:pt x="899287" y="305562"/>
                  </a:lnTo>
                  <a:lnTo>
                    <a:pt x="1107059" y="305562"/>
                  </a:lnTo>
                  <a:lnTo>
                    <a:pt x="1107059" y="210058"/>
                  </a:lnTo>
                  <a:lnTo>
                    <a:pt x="1172718" y="210058"/>
                  </a:lnTo>
                  <a:close/>
                </a:path>
              </a:pathLst>
            </a:custGeom>
            <a:solidFill>
              <a:srgbClr val="2C608A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9"/>
            <p:cNvSpPr txBox="1"/>
            <p:nvPr/>
          </p:nvSpPr>
          <p:spPr>
            <a:xfrm>
              <a:off x="1187209" y="4078643"/>
              <a:ext cx="593725" cy="16827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900" spc="20" dirty="0">
                  <a:solidFill>
                    <a:srgbClr val="FFFFFF"/>
                  </a:solidFill>
                  <a:latin typeface="Arial"/>
                  <a:cs typeface="Arial"/>
                </a:rPr>
                <a:t>Organ</a:t>
              </a:r>
              <a:r>
                <a:rPr sz="900" spc="10" dirty="0">
                  <a:solidFill>
                    <a:srgbClr val="FFFFFF"/>
                  </a:solidFill>
                  <a:latin typeface="Arial"/>
                  <a:cs typeface="Arial"/>
                </a:rPr>
                <a:t>isasi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22" name="object 10"/>
            <p:cNvSpPr/>
            <p:nvPr/>
          </p:nvSpPr>
          <p:spPr>
            <a:xfrm>
              <a:off x="1756677" y="3606203"/>
              <a:ext cx="1144905" cy="1119505"/>
            </a:xfrm>
            <a:custGeom>
              <a:avLst/>
              <a:gdLst/>
              <a:ahLst/>
              <a:cxnLst/>
              <a:rect l="l" t="t" r="r" b="b"/>
              <a:pathLst>
                <a:path w="1144904" h="1119505">
                  <a:moveTo>
                    <a:pt x="572262" y="0"/>
                  </a:moveTo>
                  <a:lnTo>
                    <a:pt x="522877" y="2054"/>
                  </a:lnTo>
                  <a:lnTo>
                    <a:pt x="474661" y="8105"/>
                  </a:lnTo>
                  <a:lnTo>
                    <a:pt x="427784" y="17984"/>
                  </a:lnTo>
                  <a:lnTo>
                    <a:pt x="382419" y="31525"/>
                  </a:lnTo>
                  <a:lnTo>
                    <a:pt x="338736" y="48558"/>
                  </a:lnTo>
                  <a:lnTo>
                    <a:pt x="296908" y="68915"/>
                  </a:lnTo>
                  <a:lnTo>
                    <a:pt x="257106" y="92430"/>
                  </a:lnTo>
                  <a:lnTo>
                    <a:pt x="219502" y="118933"/>
                  </a:lnTo>
                  <a:lnTo>
                    <a:pt x="184267" y="148257"/>
                  </a:lnTo>
                  <a:lnTo>
                    <a:pt x="151573" y="180234"/>
                  </a:lnTo>
                  <a:lnTo>
                    <a:pt x="121592" y="214696"/>
                  </a:lnTo>
                  <a:lnTo>
                    <a:pt x="94496" y="251475"/>
                  </a:lnTo>
                  <a:lnTo>
                    <a:pt x="70455" y="290402"/>
                  </a:lnTo>
                  <a:lnTo>
                    <a:pt x="49642" y="331311"/>
                  </a:lnTo>
                  <a:lnTo>
                    <a:pt x="32229" y="374032"/>
                  </a:lnTo>
                  <a:lnTo>
                    <a:pt x="18386" y="418399"/>
                  </a:lnTo>
                  <a:lnTo>
                    <a:pt x="8286" y="464242"/>
                  </a:lnTo>
                  <a:lnTo>
                    <a:pt x="2100" y="511395"/>
                  </a:lnTo>
                  <a:lnTo>
                    <a:pt x="0" y="559689"/>
                  </a:lnTo>
                  <a:lnTo>
                    <a:pt x="2100" y="607982"/>
                  </a:lnTo>
                  <a:lnTo>
                    <a:pt x="8286" y="655135"/>
                  </a:lnTo>
                  <a:lnTo>
                    <a:pt x="18386" y="700978"/>
                  </a:lnTo>
                  <a:lnTo>
                    <a:pt x="32229" y="745345"/>
                  </a:lnTo>
                  <a:lnTo>
                    <a:pt x="49642" y="788066"/>
                  </a:lnTo>
                  <a:lnTo>
                    <a:pt x="70455" y="828975"/>
                  </a:lnTo>
                  <a:lnTo>
                    <a:pt x="94496" y="867902"/>
                  </a:lnTo>
                  <a:lnTo>
                    <a:pt x="121592" y="904681"/>
                  </a:lnTo>
                  <a:lnTo>
                    <a:pt x="151573" y="939143"/>
                  </a:lnTo>
                  <a:lnTo>
                    <a:pt x="184267" y="971120"/>
                  </a:lnTo>
                  <a:lnTo>
                    <a:pt x="219502" y="1000444"/>
                  </a:lnTo>
                  <a:lnTo>
                    <a:pt x="257106" y="1026947"/>
                  </a:lnTo>
                  <a:lnTo>
                    <a:pt x="296908" y="1050462"/>
                  </a:lnTo>
                  <a:lnTo>
                    <a:pt x="338736" y="1070819"/>
                  </a:lnTo>
                  <a:lnTo>
                    <a:pt x="382419" y="1087852"/>
                  </a:lnTo>
                  <a:lnTo>
                    <a:pt x="427784" y="1101393"/>
                  </a:lnTo>
                  <a:lnTo>
                    <a:pt x="474661" y="1111272"/>
                  </a:lnTo>
                  <a:lnTo>
                    <a:pt x="522877" y="1117323"/>
                  </a:lnTo>
                  <a:lnTo>
                    <a:pt x="572262" y="1119378"/>
                  </a:lnTo>
                  <a:lnTo>
                    <a:pt x="621646" y="1117323"/>
                  </a:lnTo>
                  <a:lnTo>
                    <a:pt x="669862" y="1111272"/>
                  </a:lnTo>
                  <a:lnTo>
                    <a:pt x="716739" y="1101393"/>
                  </a:lnTo>
                  <a:lnTo>
                    <a:pt x="762104" y="1087852"/>
                  </a:lnTo>
                  <a:lnTo>
                    <a:pt x="805787" y="1070819"/>
                  </a:lnTo>
                  <a:lnTo>
                    <a:pt x="847615" y="1050462"/>
                  </a:lnTo>
                  <a:lnTo>
                    <a:pt x="887417" y="1026947"/>
                  </a:lnTo>
                  <a:lnTo>
                    <a:pt x="925021" y="1000444"/>
                  </a:lnTo>
                  <a:lnTo>
                    <a:pt x="960256" y="971120"/>
                  </a:lnTo>
                  <a:lnTo>
                    <a:pt x="992950" y="939143"/>
                  </a:lnTo>
                  <a:lnTo>
                    <a:pt x="1022931" y="904681"/>
                  </a:lnTo>
                  <a:lnTo>
                    <a:pt x="1050027" y="867902"/>
                  </a:lnTo>
                  <a:lnTo>
                    <a:pt x="1074068" y="828975"/>
                  </a:lnTo>
                  <a:lnTo>
                    <a:pt x="1094881" y="788066"/>
                  </a:lnTo>
                  <a:lnTo>
                    <a:pt x="1112294" y="745345"/>
                  </a:lnTo>
                  <a:lnTo>
                    <a:pt x="1126137" y="700978"/>
                  </a:lnTo>
                  <a:lnTo>
                    <a:pt x="1136237" y="655135"/>
                  </a:lnTo>
                  <a:lnTo>
                    <a:pt x="1142423" y="607982"/>
                  </a:lnTo>
                  <a:lnTo>
                    <a:pt x="1144524" y="559689"/>
                  </a:lnTo>
                  <a:lnTo>
                    <a:pt x="1142423" y="511395"/>
                  </a:lnTo>
                  <a:lnTo>
                    <a:pt x="1136237" y="464242"/>
                  </a:lnTo>
                  <a:lnTo>
                    <a:pt x="1126137" y="418399"/>
                  </a:lnTo>
                  <a:lnTo>
                    <a:pt x="1112294" y="374032"/>
                  </a:lnTo>
                  <a:lnTo>
                    <a:pt x="1094881" y="331311"/>
                  </a:lnTo>
                  <a:lnTo>
                    <a:pt x="1074068" y="290402"/>
                  </a:lnTo>
                  <a:lnTo>
                    <a:pt x="1050027" y="251475"/>
                  </a:lnTo>
                  <a:lnTo>
                    <a:pt x="1022931" y="214696"/>
                  </a:lnTo>
                  <a:lnTo>
                    <a:pt x="992950" y="180234"/>
                  </a:lnTo>
                  <a:lnTo>
                    <a:pt x="960256" y="148257"/>
                  </a:lnTo>
                  <a:lnTo>
                    <a:pt x="925021" y="118933"/>
                  </a:lnTo>
                  <a:lnTo>
                    <a:pt x="887417" y="92430"/>
                  </a:lnTo>
                  <a:lnTo>
                    <a:pt x="847615" y="68915"/>
                  </a:lnTo>
                  <a:lnTo>
                    <a:pt x="805787" y="48558"/>
                  </a:lnTo>
                  <a:lnTo>
                    <a:pt x="762104" y="31525"/>
                  </a:lnTo>
                  <a:lnTo>
                    <a:pt x="716739" y="17984"/>
                  </a:lnTo>
                  <a:lnTo>
                    <a:pt x="669862" y="8105"/>
                  </a:lnTo>
                  <a:lnTo>
                    <a:pt x="621646" y="2054"/>
                  </a:lnTo>
                  <a:lnTo>
                    <a:pt x="572262" y="0"/>
                  </a:lnTo>
                  <a:close/>
                </a:path>
              </a:pathLst>
            </a:custGeom>
            <a:solidFill>
              <a:srgbClr val="2C608A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1"/>
            <p:cNvSpPr txBox="1"/>
            <p:nvPr/>
          </p:nvSpPr>
          <p:spPr>
            <a:xfrm>
              <a:off x="2058937" y="4078643"/>
              <a:ext cx="540385" cy="16827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900" spc="20" dirty="0">
                  <a:solidFill>
                    <a:srgbClr val="FFFFFF"/>
                  </a:solidFill>
                  <a:latin typeface="Arial"/>
                  <a:cs typeface="Arial"/>
                </a:rPr>
                <a:t>Tekno</a:t>
              </a:r>
              <a:r>
                <a:rPr sz="900" spc="10" dirty="0">
                  <a:solidFill>
                    <a:srgbClr val="FFFFFF"/>
                  </a:solidFill>
                  <a:latin typeface="Arial"/>
                  <a:cs typeface="Arial"/>
                </a:rPr>
                <a:t>lo</a:t>
              </a:r>
              <a:r>
                <a:rPr sz="900" spc="5" dirty="0">
                  <a:solidFill>
                    <a:srgbClr val="FFFFFF"/>
                  </a:solidFill>
                  <a:latin typeface="Arial"/>
                  <a:cs typeface="Arial"/>
                </a:rPr>
                <a:t>gi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24" name="object 12"/>
            <p:cNvSpPr/>
            <p:nvPr/>
          </p:nvSpPr>
          <p:spPr>
            <a:xfrm>
              <a:off x="2728354" y="3650145"/>
              <a:ext cx="307975" cy="279400"/>
            </a:xfrm>
            <a:custGeom>
              <a:avLst/>
              <a:gdLst/>
              <a:ahLst/>
              <a:cxnLst/>
              <a:rect l="l" t="t" r="r" b="b"/>
              <a:pathLst>
                <a:path w="307975" h="279400">
                  <a:moveTo>
                    <a:pt x="42163" y="0"/>
                  </a:moveTo>
                  <a:lnTo>
                    <a:pt x="81279" y="54356"/>
                  </a:lnTo>
                  <a:lnTo>
                    <a:pt x="0" y="112903"/>
                  </a:lnTo>
                  <a:lnTo>
                    <a:pt x="119761" y="279273"/>
                  </a:lnTo>
                  <a:lnTo>
                    <a:pt x="201168" y="220725"/>
                  </a:lnTo>
                  <a:lnTo>
                    <a:pt x="240411" y="275209"/>
                  </a:lnTo>
                  <a:lnTo>
                    <a:pt x="307721" y="17653"/>
                  </a:lnTo>
                  <a:lnTo>
                    <a:pt x="42163" y="0"/>
                  </a:lnTo>
                  <a:close/>
                </a:path>
              </a:pathLst>
            </a:custGeom>
            <a:solidFill>
              <a:srgbClr val="2C608A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/>
            <p:cNvSpPr/>
            <p:nvPr/>
          </p:nvSpPr>
          <p:spPr>
            <a:xfrm>
              <a:off x="900062" y="3543338"/>
              <a:ext cx="275590" cy="290195"/>
            </a:xfrm>
            <a:custGeom>
              <a:avLst/>
              <a:gdLst/>
              <a:ahLst/>
              <a:cxnLst/>
              <a:rect l="l" t="t" r="r" b="b"/>
              <a:pathLst>
                <a:path w="275589" h="290194">
                  <a:moveTo>
                    <a:pt x="0" y="0"/>
                  </a:moveTo>
                  <a:lnTo>
                    <a:pt x="20701" y="275209"/>
                  </a:lnTo>
                  <a:lnTo>
                    <a:pt x="76200" y="224917"/>
                  </a:lnTo>
                  <a:lnTo>
                    <a:pt x="135128" y="289813"/>
                  </a:lnTo>
                  <a:lnTo>
                    <a:pt x="275209" y="162560"/>
                  </a:lnTo>
                  <a:lnTo>
                    <a:pt x="216408" y="97662"/>
                  </a:lnTo>
                  <a:lnTo>
                    <a:pt x="271907" y="47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608A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249932" y="861521"/>
            <a:ext cx="6938589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10" dirty="0">
                <a:solidFill>
                  <a:srgbClr val="0070C0"/>
                </a:solidFill>
                <a:cs typeface="Calibri"/>
              </a:rPr>
              <a:t>ANALISA </a:t>
            </a:r>
            <a:r>
              <a:rPr lang="en-US" sz="2000" b="1" spc="120" dirty="0">
                <a:solidFill>
                  <a:srgbClr val="0070C0"/>
                </a:solidFill>
                <a:cs typeface="Calibri"/>
              </a:rPr>
              <a:t>THREE-SPHERE</a:t>
            </a:r>
            <a:r>
              <a:rPr lang="en-US" sz="2000" b="1" spc="-110" dirty="0">
                <a:solidFill>
                  <a:srgbClr val="0070C0"/>
                </a:solidFill>
                <a:cs typeface="Calibri"/>
              </a:rPr>
              <a:t> </a:t>
            </a:r>
            <a:r>
              <a:rPr lang="en-US" sz="2000" b="1" spc="110" dirty="0">
                <a:solidFill>
                  <a:srgbClr val="0070C0"/>
                </a:solidFill>
                <a:cs typeface="Calibri"/>
              </a:rPr>
              <a:t>MODEL </a:t>
            </a:r>
          </a:p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10" dirty="0">
                <a:solidFill>
                  <a:srgbClr val="0070C0"/>
                </a:solidFill>
                <a:cs typeface="Calibri"/>
              </a:rPr>
              <a:t>(CONTOH </a:t>
            </a:r>
            <a:r>
              <a:rPr lang="en-US" sz="2000" b="1" spc="114" dirty="0">
                <a:solidFill>
                  <a:srgbClr val="0070C0"/>
                </a:solidFill>
                <a:cs typeface="Calibri"/>
              </a:rPr>
              <a:t>KASUS PENGADAAN  </a:t>
            </a:r>
            <a:r>
              <a:rPr lang="en-US" sz="2000" b="1" spc="105" dirty="0">
                <a:solidFill>
                  <a:srgbClr val="0070C0"/>
                </a:solidFill>
                <a:cs typeface="Calibri"/>
              </a:rPr>
              <a:t>TABLET </a:t>
            </a:r>
            <a:r>
              <a:rPr lang="en-US" sz="2000" b="1" spc="80" dirty="0">
                <a:solidFill>
                  <a:srgbClr val="0070C0"/>
                </a:solidFill>
                <a:cs typeface="Calibri"/>
              </a:rPr>
              <a:t>DI</a:t>
            </a:r>
            <a:r>
              <a:rPr lang="en-US" sz="2000" b="1" spc="-75" dirty="0">
                <a:solidFill>
                  <a:srgbClr val="0070C0"/>
                </a:solidFill>
                <a:cs typeface="Calibri"/>
              </a:rPr>
              <a:t> </a:t>
            </a:r>
            <a:r>
              <a:rPr lang="en-US" sz="2000" b="1" spc="95" dirty="0">
                <a:solidFill>
                  <a:srgbClr val="0070C0"/>
                </a:solidFill>
                <a:cs typeface="Calibri"/>
              </a:rPr>
              <a:t>KAMPUS)</a:t>
            </a:r>
            <a:endParaRPr lang="en-US" sz="2000" dirty="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13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5789" y="1421823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Kerangka</a:t>
            </a:r>
            <a:r>
              <a:rPr lang="en-US" sz="3600" i="1" dirty="0"/>
              <a:t> </a:t>
            </a:r>
            <a:r>
              <a:rPr lang="en-US" sz="3600" i="1" dirty="0" err="1"/>
              <a:t>Organisasi</a:t>
            </a:r>
            <a:endParaRPr lang="en-ID" sz="3600" i="1" dirty="0"/>
          </a:p>
        </p:txBody>
      </p:sp>
      <p:sp>
        <p:nvSpPr>
          <p:cNvPr id="2" name="Rectangle 1"/>
          <p:cNvSpPr/>
          <p:nvPr/>
        </p:nvSpPr>
        <p:spPr>
          <a:xfrm>
            <a:off x="4471140" y="2249126"/>
            <a:ext cx="7392537" cy="337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5080" indent="-228600">
              <a:lnSpc>
                <a:spcPct val="101299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50" dirty="0" err="1">
                <a:cs typeface="Gill Sans MT"/>
              </a:rPr>
              <a:t>Pendekatan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sistem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mengharuskan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manajer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125" dirty="0">
                <a:cs typeface="Gill Sans MT"/>
              </a:rPr>
              <a:t>  </a:t>
            </a:r>
            <a:r>
              <a:rPr lang="en-US" sz="2000" spc="200" dirty="0" err="1">
                <a:cs typeface="Gill Sans MT"/>
              </a:rPr>
              <a:t>memandang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konteks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organisasi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lebih</a:t>
            </a:r>
            <a:r>
              <a:rPr lang="en-US" sz="2000" spc="145" dirty="0">
                <a:cs typeface="Gill Sans MT"/>
              </a:rPr>
              <a:t>  </a:t>
            </a:r>
            <a:r>
              <a:rPr lang="en-US" sz="2000" spc="140" dirty="0" err="1">
                <a:cs typeface="Gill Sans MT"/>
              </a:rPr>
              <a:t>besar</a:t>
            </a:r>
            <a:endParaRPr lang="en-US" sz="2000" dirty="0">
              <a:cs typeface="Gill Sans MT"/>
            </a:endParaRPr>
          </a:p>
          <a:p>
            <a:pPr marL="241300" marR="84455" indent="-228600">
              <a:lnSpc>
                <a:spcPct val="101200"/>
              </a:lnSpc>
              <a:spcBef>
                <a:spcPts val="67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0" dirty="0" err="1">
                <a:cs typeface="Gill Sans MT"/>
              </a:rPr>
              <a:t>Manajer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sering</a:t>
            </a:r>
            <a:r>
              <a:rPr lang="en-US" sz="2000" spc="135" dirty="0">
                <a:cs typeface="Gill Sans MT"/>
              </a:rPr>
              <a:t> </a:t>
            </a:r>
            <a:r>
              <a:rPr lang="en-US" sz="2000" spc="165" dirty="0">
                <a:cs typeface="Gill Sans MT"/>
              </a:rPr>
              <a:t>kali </a:t>
            </a:r>
            <a:r>
              <a:rPr lang="en-US" sz="2000" spc="185" dirty="0" err="1">
                <a:cs typeface="Gill Sans MT"/>
              </a:rPr>
              <a:t>mengabaikan</a:t>
            </a:r>
            <a:r>
              <a:rPr lang="en-US" sz="2000" spc="185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stakeholder 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terlibat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kontek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politis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dari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sebuah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atau</a:t>
            </a:r>
            <a:r>
              <a:rPr lang="en-US" sz="2000" spc="165" dirty="0">
                <a:cs typeface="Gill Sans MT"/>
              </a:rPr>
              <a:t>  </a:t>
            </a:r>
            <a:r>
              <a:rPr lang="en-US" sz="2000" spc="145" dirty="0" err="1">
                <a:cs typeface="Gill Sans MT"/>
              </a:rPr>
              <a:t>kultur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organisasinya</a:t>
            </a:r>
            <a:r>
              <a:rPr lang="en-US" sz="2000" spc="15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marR="327660" indent="-228600">
              <a:lnSpc>
                <a:spcPct val="101299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30" dirty="0" err="1">
                <a:cs typeface="Gill Sans MT"/>
              </a:rPr>
              <a:t>Untuk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meningkatkan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tingkat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keberhasilan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75" dirty="0">
                <a:cs typeface="Gill Sans MT"/>
              </a:rPr>
              <a:t>IT,  </a:t>
            </a:r>
            <a:r>
              <a:rPr lang="en-US" sz="2000" spc="150" dirty="0" err="1">
                <a:cs typeface="Gill Sans MT"/>
              </a:rPr>
              <a:t>penting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bagi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manajer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mengembangkan</a:t>
            </a:r>
            <a:r>
              <a:rPr lang="en-US" sz="2000" spc="190" dirty="0">
                <a:cs typeface="Gill Sans MT"/>
              </a:rPr>
              <a:t>  </a:t>
            </a:r>
            <a:r>
              <a:rPr lang="en-US" sz="2000" spc="204" dirty="0" err="1">
                <a:cs typeface="Gill Sans MT"/>
              </a:rPr>
              <a:t>pemahaman</a:t>
            </a:r>
            <a:r>
              <a:rPr lang="en-US" sz="2000" spc="204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 </a:t>
            </a:r>
            <a:r>
              <a:rPr lang="en-US" sz="2000" spc="145" dirty="0" err="1">
                <a:cs typeface="Gill Sans MT"/>
              </a:rPr>
              <a:t>lebih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baik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terhadap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i="1" spc="-15" dirty="0">
                <a:cs typeface="Bookman Old Style"/>
              </a:rPr>
              <a:t>people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195" dirty="0">
                <a:cs typeface="Gill Sans MT"/>
              </a:rPr>
              <a:t>  </a:t>
            </a:r>
            <a:r>
              <a:rPr lang="en-US" sz="2000" spc="140" dirty="0" err="1">
                <a:cs typeface="Gill Sans MT"/>
              </a:rPr>
              <a:t>organisasi</a:t>
            </a:r>
            <a:r>
              <a:rPr lang="en-US" sz="2000" spc="14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47" y="2451848"/>
            <a:ext cx="2558745" cy="26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9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5789" y="1421823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/>
              <a:t>4 </a:t>
            </a:r>
            <a:r>
              <a:rPr lang="en-US" sz="3600" i="1" dirty="0" err="1"/>
              <a:t>Kerangka</a:t>
            </a:r>
            <a:r>
              <a:rPr lang="en-US" sz="3600" i="1" dirty="0"/>
              <a:t> </a:t>
            </a:r>
            <a:r>
              <a:rPr lang="en-US" sz="3600" i="1" dirty="0" err="1"/>
              <a:t>Organisasi</a:t>
            </a:r>
            <a:endParaRPr lang="en-ID" sz="3600" i="1" dirty="0"/>
          </a:p>
        </p:txBody>
      </p:sp>
      <p:graphicFrame>
        <p:nvGraphicFramePr>
          <p:cNvPr id="9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67618"/>
              </p:ext>
            </p:extLst>
          </p:nvPr>
        </p:nvGraphicFramePr>
        <p:xfrm>
          <a:off x="4727295" y="1271697"/>
          <a:ext cx="6886950" cy="5105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615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spc="15" dirty="0">
                          <a:latin typeface="+mn-lt"/>
                          <a:cs typeface="Arial"/>
                        </a:rPr>
                        <a:t>Kerangka</a:t>
                      </a:r>
                      <a:r>
                        <a:rPr sz="1400" b="1" spc="-2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15" dirty="0">
                          <a:latin typeface="+mn-lt"/>
                          <a:cs typeface="Arial"/>
                        </a:rPr>
                        <a:t>Struktural:</a:t>
                      </a:r>
                      <a:endParaRPr sz="1400" dirty="0">
                        <a:latin typeface="+mn-lt"/>
                        <a:cs typeface="Arial"/>
                      </a:endParaRPr>
                    </a:p>
                    <a:p>
                      <a:pPr marL="175260" indent="-114935">
                        <a:lnSpc>
                          <a:spcPct val="100000"/>
                        </a:lnSpc>
                        <a:spcBef>
                          <a:spcPts val="40"/>
                        </a:spcBef>
                        <a:buClr>
                          <a:srgbClr val="FF0000"/>
                        </a:buClr>
                        <a:buChar char="•"/>
                        <a:tabLst>
                          <a:tab pos="175895" algn="l"/>
                        </a:tabLst>
                      </a:pPr>
                      <a:r>
                        <a:rPr sz="1400" spc="15" dirty="0">
                          <a:latin typeface="+mn-lt"/>
                          <a:cs typeface="Arial"/>
                        </a:rPr>
                        <a:t>Terkait dengan struktur</a:t>
                      </a:r>
                      <a:r>
                        <a:rPr sz="1400" spc="-8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organisasi,</a:t>
                      </a:r>
                      <a:endParaRPr sz="1400" dirty="0">
                        <a:latin typeface="+mn-lt"/>
                        <a:cs typeface="Arial"/>
                      </a:endParaRPr>
                    </a:p>
                    <a:p>
                      <a:pPr marL="175260" marR="97790" indent="-114300">
                        <a:lnSpc>
                          <a:spcPct val="103899"/>
                        </a:lnSpc>
                        <a:buClr>
                          <a:srgbClr val="FF0000"/>
                        </a:buClr>
                        <a:buChar char="•"/>
                        <a:tabLst>
                          <a:tab pos="175895" algn="l"/>
                        </a:tabLst>
                      </a:pPr>
                      <a:r>
                        <a:rPr sz="1400" spc="15" dirty="0">
                          <a:latin typeface="+mn-lt"/>
                          <a:cs typeface="Arial"/>
                        </a:rPr>
                        <a:t>fokus pada peran dan tanggung jawab</a:t>
                      </a:r>
                      <a:r>
                        <a:rPr sz="1400" spc="-12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berbagai  kelompok,</a:t>
                      </a:r>
                      <a:endParaRPr sz="1400" dirty="0">
                        <a:latin typeface="+mn-lt"/>
                        <a:cs typeface="Arial"/>
                      </a:endParaRPr>
                    </a:p>
                    <a:p>
                      <a:pPr marL="175260" indent="-114935">
                        <a:lnSpc>
                          <a:spcPct val="100000"/>
                        </a:lnSpc>
                        <a:spcBef>
                          <a:spcPts val="45"/>
                        </a:spcBef>
                        <a:buClr>
                          <a:srgbClr val="FF0000"/>
                        </a:buClr>
                        <a:buChar char="•"/>
                        <a:tabLst>
                          <a:tab pos="175895" algn="l"/>
                        </a:tabLst>
                      </a:pPr>
                      <a:r>
                        <a:rPr sz="1400" spc="15" dirty="0">
                          <a:latin typeface="+mn-lt"/>
                          <a:cs typeface="Arial"/>
                        </a:rPr>
                        <a:t>menekankan pada koordinasi dan</a:t>
                      </a:r>
                      <a:r>
                        <a:rPr sz="1400" spc="-9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kontrol</a:t>
                      </a:r>
                      <a:endParaRPr sz="1400" dirty="0">
                        <a:latin typeface="+mn-lt"/>
                        <a:cs typeface="Arial"/>
                      </a:endParaRPr>
                    </a:p>
                  </a:txBody>
                  <a:tcPr marL="0" marR="0" marT="31115" marB="0">
                    <a:lnL w="9525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9525">
                      <a:solidFill>
                        <a:srgbClr val="FFC000"/>
                      </a:solidFill>
                      <a:prstDash val="solid"/>
                    </a:lnT>
                    <a:lnB w="9525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spc="15" dirty="0">
                          <a:latin typeface="+mn-lt"/>
                          <a:cs typeface="Arial"/>
                        </a:rPr>
                        <a:t>Kerangka </a:t>
                      </a:r>
                      <a:r>
                        <a:rPr sz="1400" b="1" spc="20" dirty="0">
                          <a:latin typeface="+mn-lt"/>
                          <a:cs typeface="Arial"/>
                        </a:rPr>
                        <a:t>Sumber Daya</a:t>
                      </a:r>
                      <a:r>
                        <a:rPr sz="1400" b="1" spc="-6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15" dirty="0">
                          <a:latin typeface="+mn-lt"/>
                          <a:cs typeface="Arial"/>
                        </a:rPr>
                        <a:t>Manusia:</a:t>
                      </a:r>
                      <a:endParaRPr sz="1400" dirty="0">
                        <a:latin typeface="+mn-lt"/>
                        <a:cs typeface="Arial"/>
                      </a:endParaRPr>
                    </a:p>
                    <a:p>
                      <a:pPr marL="175260" marR="477520" indent="-114300">
                        <a:lnSpc>
                          <a:spcPct val="103899"/>
                        </a:lnSpc>
                        <a:buClr>
                          <a:srgbClr val="FF0000"/>
                        </a:buClr>
                        <a:buChar char="•"/>
                        <a:tabLst>
                          <a:tab pos="175895" algn="l"/>
                        </a:tabLst>
                      </a:pPr>
                      <a:r>
                        <a:rPr sz="1400" spc="15" dirty="0">
                          <a:latin typeface="+mn-lt"/>
                          <a:cs typeface="Arial"/>
                        </a:rPr>
                        <a:t>Fokus pada pembentukan harmoni</a:t>
                      </a:r>
                      <a:r>
                        <a:rPr sz="1400" spc="-7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pada  kebutuhan organisasi dan</a:t>
                      </a:r>
                      <a:r>
                        <a:rPr sz="1400" spc="-7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people.</a:t>
                      </a:r>
                      <a:endParaRPr sz="1400" dirty="0">
                        <a:latin typeface="+mn-lt"/>
                        <a:cs typeface="Arial"/>
                      </a:endParaRPr>
                    </a:p>
                    <a:p>
                      <a:pPr marL="175260" marR="93980" indent="-114300">
                        <a:lnSpc>
                          <a:spcPct val="103899"/>
                        </a:lnSpc>
                        <a:buClr>
                          <a:srgbClr val="FF0000"/>
                        </a:buClr>
                        <a:buChar char="•"/>
                        <a:tabLst>
                          <a:tab pos="175895" algn="l"/>
                        </a:tabLst>
                      </a:pPr>
                      <a:r>
                        <a:rPr sz="1400" spc="15" dirty="0">
                          <a:latin typeface="+mn-lt"/>
                          <a:cs typeface="Arial"/>
                        </a:rPr>
                        <a:t>Kerangka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ini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menyadari bahwa</a:t>
                      </a:r>
                      <a:r>
                        <a:rPr sz="1400" spc="-8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ketidaksesuaian  dapat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terjadi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antara kebutuhan organisasi dan  orang-orang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dari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individu dan kelompok,</a:t>
                      </a:r>
                      <a:r>
                        <a:rPr sz="1400" spc="-14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20" dirty="0">
                          <a:latin typeface="+mn-lt"/>
                          <a:cs typeface="Arial"/>
                        </a:rPr>
                        <a:t>namun 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demikian tetap diusahakan penyelesaian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dari 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berbagai masalah yang</a:t>
                      </a:r>
                      <a:r>
                        <a:rPr sz="1400" spc="-6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 err="1">
                          <a:latin typeface="+mn-lt"/>
                          <a:cs typeface="Arial"/>
                        </a:rPr>
                        <a:t>ada</a:t>
                      </a:r>
                      <a:r>
                        <a:rPr lang="en-US" sz="1400" spc="15" dirty="0">
                          <a:latin typeface="+mn-lt"/>
                          <a:cs typeface="Arial"/>
                        </a:rPr>
                        <a:t>.</a:t>
                      </a:r>
                      <a:endParaRPr sz="1400" dirty="0">
                        <a:latin typeface="+mn-lt"/>
                        <a:cs typeface="Arial"/>
                      </a:endParaRPr>
                    </a:p>
                  </a:txBody>
                  <a:tcPr marL="0" marR="0" marT="31115" marB="0">
                    <a:lnL w="9525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9525">
                      <a:solidFill>
                        <a:srgbClr val="FFC000"/>
                      </a:solidFill>
                      <a:prstDash val="solid"/>
                    </a:lnT>
                    <a:lnB w="9525">
                      <a:solidFill>
                        <a:srgbClr val="FFC000"/>
                      </a:solidFill>
                      <a:prstDash val="solid"/>
                    </a:lnB>
                    <a:solidFill>
                      <a:srgbClr val="C5E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269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b="1" spc="15" dirty="0">
                          <a:latin typeface="+mn-lt"/>
                          <a:cs typeface="Arial"/>
                        </a:rPr>
                        <a:t>Kerangka</a:t>
                      </a:r>
                      <a:r>
                        <a:rPr sz="1400" b="1" spc="-2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10" dirty="0">
                          <a:latin typeface="+mn-lt"/>
                          <a:cs typeface="Arial"/>
                        </a:rPr>
                        <a:t>Politis:</a:t>
                      </a:r>
                      <a:endParaRPr sz="1400" dirty="0">
                        <a:latin typeface="+mn-lt"/>
                        <a:cs typeface="Arial"/>
                      </a:endParaRPr>
                    </a:p>
                    <a:p>
                      <a:pPr marL="175260" marR="81915" indent="-114300">
                        <a:lnSpc>
                          <a:spcPct val="103899"/>
                        </a:lnSpc>
                        <a:buClr>
                          <a:srgbClr val="FF0000"/>
                        </a:buClr>
                        <a:buChar char="•"/>
                        <a:tabLst>
                          <a:tab pos="175895" algn="l"/>
                        </a:tabLst>
                      </a:pPr>
                      <a:r>
                        <a:rPr sz="1400" spc="15" dirty="0">
                          <a:latin typeface="+mn-lt"/>
                          <a:cs typeface="Arial"/>
                        </a:rPr>
                        <a:t>Mengelola kepentingan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politik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organisasi dan  individu dalam bentuk kompetisi antar</a:t>
                      </a:r>
                      <a:r>
                        <a:rPr sz="1400" spc="-12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kelompok  atau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individu terkait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kekuasaan dan  kepemimpinan.</a:t>
                      </a:r>
                      <a:endParaRPr sz="1400" dirty="0">
                        <a:latin typeface="+mn-lt"/>
                        <a:cs typeface="Arial"/>
                      </a:endParaRPr>
                    </a:p>
                    <a:p>
                      <a:pPr marL="175260" marR="219710" indent="-114300">
                        <a:lnSpc>
                          <a:spcPct val="103899"/>
                        </a:lnSpc>
                        <a:buClr>
                          <a:srgbClr val="FF0000"/>
                        </a:buClr>
                        <a:buChar char="•"/>
                        <a:tabLst>
                          <a:tab pos="175895" algn="l"/>
                        </a:tabLst>
                      </a:pPr>
                      <a:r>
                        <a:rPr sz="1400" spc="15" dirty="0">
                          <a:latin typeface="+mn-lt"/>
                          <a:cs typeface="Arial"/>
                        </a:rPr>
                        <a:t>Mengasumsikan bahwa organisasi adalah 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koalisi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yang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terdiri dari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individu dan</a:t>
                      </a:r>
                      <a:r>
                        <a:rPr sz="1400" spc="-9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kelompok  yang berbeda</a:t>
                      </a:r>
                      <a:r>
                        <a:rPr sz="1400" spc="-1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kepentingan.</a:t>
                      </a:r>
                      <a:endParaRPr sz="1400" dirty="0">
                        <a:latin typeface="+mn-lt"/>
                        <a:cs typeface="Arial"/>
                      </a:endParaRPr>
                    </a:p>
                  </a:txBody>
                  <a:tcPr marL="0" marR="0" marT="31114" marB="0">
                    <a:lnL w="9525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9525">
                      <a:solidFill>
                        <a:srgbClr val="FFC000"/>
                      </a:solidFill>
                      <a:prstDash val="solid"/>
                    </a:lnT>
                    <a:lnB w="9525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b="1" spc="15" dirty="0">
                          <a:latin typeface="+mn-lt"/>
                          <a:cs typeface="Arial"/>
                        </a:rPr>
                        <a:t>Kerangka</a:t>
                      </a:r>
                      <a:r>
                        <a:rPr sz="1400" b="1" spc="-2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15" dirty="0">
                          <a:latin typeface="+mn-lt"/>
                          <a:cs typeface="Arial"/>
                        </a:rPr>
                        <a:t>Simbolik:</a:t>
                      </a:r>
                      <a:endParaRPr sz="1400" dirty="0">
                        <a:latin typeface="+mn-lt"/>
                        <a:cs typeface="Arial"/>
                      </a:endParaRPr>
                    </a:p>
                    <a:p>
                      <a:pPr marL="175260" marR="174625" indent="-114300">
                        <a:lnSpc>
                          <a:spcPct val="103899"/>
                        </a:lnSpc>
                        <a:buClr>
                          <a:srgbClr val="FF0000"/>
                        </a:buClr>
                        <a:buChar char="•"/>
                        <a:tabLst>
                          <a:tab pos="175895" algn="l"/>
                        </a:tabLst>
                      </a:pPr>
                      <a:r>
                        <a:rPr sz="1400" spc="20" dirty="0">
                          <a:latin typeface="+mn-lt"/>
                          <a:cs typeface="Arial"/>
                        </a:rPr>
                        <a:t>Aspek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terpenting dari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kerangka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ini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adalah  bahwa dalam setiap event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di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organisasi</a:t>
                      </a:r>
                      <a:r>
                        <a:rPr sz="1400" spc="-12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bukan  mengutamakan apa yang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terjadi tetapi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lebih  kepada apa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arti dari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suatu</a:t>
                      </a:r>
                      <a:r>
                        <a:rPr sz="1400" spc="-9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kejadian.</a:t>
                      </a:r>
                      <a:endParaRPr sz="1400" dirty="0">
                        <a:latin typeface="+mn-lt"/>
                        <a:cs typeface="Arial"/>
                      </a:endParaRPr>
                    </a:p>
                    <a:p>
                      <a:pPr marL="175260" marR="63500" indent="-114300">
                        <a:lnSpc>
                          <a:spcPct val="103899"/>
                        </a:lnSpc>
                        <a:buClr>
                          <a:srgbClr val="FF0000"/>
                        </a:buClr>
                        <a:buChar char="•"/>
                        <a:tabLst>
                          <a:tab pos="175895" algn="l"/>
                        </a:tabLst>
                      </a:pPr>
                      <a:r>
                        <a:rPr sz="1400" spc="15" dirty="0">
                          <a:latin typeface="+mn-lt"/>
                          <a:cs typeface="Arial"/>
                        </a:rPr>
                        <a:t>Fokus pada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kultur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organisasi (bagaimana </a:t>
                      </a:r>
                      <a:r>
                        <a:rPr sz="1400" spc="10" dirty="0">
                          <a:latin typeface="+mn-lt"/>
                          <a:cs typeface="Arial"/>
                        </a:rPr>
                        <a:t>staff 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berpakaian?, bagaimana mereka saat</a:t>
                      </a:r>
                      <a:r>
                        <a:rPr sz="1400" spc="-11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meeting?,  berapa lama mereka</a:t>
                      </a:r>
                      <a:r>
                        <a:rPr sz="1400" spc="-7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 err="1">
                          <a:latin typeface="+mn-lt"/>
                          <a:cs typeface="Arial"/>
                        </a:rPr>
                        <a:t>bekerja</a:t>
                      </a:r>
                      <a:r>
                        <a:rPr sz="1400" spc="15" dirty="0">
                          <a:latin typeface="+mn-lt"/>
                          <a:cs typeface="Arial"/>
                        </a:rPr>
                        <a:t>?</a:t>
                      </a:r>
                      <a:endParaRPr lang="en-US" sz="1400" spc="15" dirty="0">
                        <a:latin typeface="+mn-lt"/>
                        <a:cs typeface="Arial"/>
                      </a:endParaRPr>
                    </a:p>
                    <a:p>
                      <a:pPr marL="60960" marR="63500" indent="0">
                        <a:lnSpc>
                          <a:spcPct val="103899"/>
                        </a:lnSpc>
                        <a:buClr>
                          <a:srgbClr val="FF0000"/>
                        </a:buClr>
                        <a:buNone/>
                        <a:tabLst>
                          <a:tab pos="175895" algn="l"/>
                        </a:tabLst>
                      </a:pPr>
                      <a:endParaRPr sz="1400" dirty="0">
                        <a:latin typeface="+mn-lt"/>
                        <a:cs typeface="Arial"/>
                      </a:endParaRPr>
                    </a:p>
                  </a:txBody>
                  <a:tcPr marL="0" marR="0" marT="31114" marB="0">
                    <a:lnL w="9525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9525">
                      <a:solidFill>
                        <a:srgbClr val="FFC000"/>
                      </a:solidFill>
                      <a:prstDash val="solid"/>
                    </a:lnT>
                    <a:lnB w="9525">
                      <a:solidFill>
                        <a:srgbClr val="FFC000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31" y="2042774"/>
            <a:ext cx="2558745" cy="26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9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5789" y="1421823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Struktur</a:t>
            </a:r>
            <a:r>
              <a:rPr lang="en-US" sz="3600" i="1" dirty="0"/>
              <a:t> </a:t>
            </a:r>
            <a:r>
              <a:rPr lang="en-US" sz="3600" i="1" dirty="0" err="1"/>
              <a:t>Organisasi</a:t>
            </a:r>
            <a:endParaRPr lang="en-ID" sz="3600" i="1" dirty="0"/>
          </a:p>
        </p:txBody>
      </p:sp>
      <p:sp>
        <p:nvSpPr>
          <p:cNvPr id="7" name="object 3"/>
          <p:cNvSpPr txBox="1"/>
          <p:nvPr/>
        </p:nvSpPr>
        <p:spPr>
          <a:xfrm>
            <a:off x="4611398" y="1421823"/>
            <a:ext cx="7084732" cy="1739578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88900" marR="69215" indent="-76200">
              <a:spcBef>
                <a:spcPts val="204"/>
              </a:spcBef>
              <a:buSzPct val="83333"/>
              <a:buFont typeface="Wingdings"/>
              <a:buChar char=""/>
              <a:tabLst>
                <a:tab pos="88900" algn="l"/>
              </a:tabLst>
            </a:pPr>
            <a:r>
              <a:rPr b="1" spc="60" dirty="0">
                <a:solidFill>
                  <a:srgbClr val="FF0000"/>
                </a:solidFill>
                <a:cs typeface="Gill Sans MT"/>
              </a:rPr>
              <a:t>Struktur </a:t>
            </a:r>
            <a:r>
              <a:rPr b="1" spc="70" dirty="0">
                <a:solidFill>
                  <a:srgbClr val="FF0000"/>
                </a:solidFill>
                <a:cs typeface="Gill Sans MT"/>
              </a:rPr>
              <a:t>organisasi </a:t>
            </a:r>
            <a:r>
              <a:rPr b="1" spc="75" dirty="0">
                <a:solidFill>
                  <a:srgbClr val="FF0000"/>
                </a:solidFill>
                <a:cs typeface="Gill Sans MT"/>
              </a:rPr>
              <a:t>fungsional</a:t>
            </a:r>
            <a:r>
              <a:rPr spc="75" dirty="0">
                <a:solidFill>
                  <a:srgbClr val="434343"/>
                </a:solidFill>
                <a:cs typeface="Gill Sans MT"/>
              </a:rPr>
              <a:t>, </a:t>
            </a:r>
            <a:r>
              <a:rPr spc="85" dirty="0">
                <a:solidFill>
                  <a:srgbClr val="434343"/>
                </a:solidFill>
                <a:cs typeface="Gill Sans MT"/>
              </a:rPr>
              <a:t>struktur  </a:t>
            </a:r>
            <a:r>
              <a:rPr spc="100" dirty="0">
                <a:solidFill>
                  <a:srgbClr val="434343"/>
                </a:solidFill>
                <a:cs typeface="Gill Sans MT"/>
              </a:rPr>
              <a:t>hierarchical </a:t>
            </a:r>
            <a:r>
              <a:rPr spc="140" dirty="0">
                <a:solidFill>
                  <a:srgbClr val="434343"/>
                </a:solidFill>
                <a:cs typeface="Gill Sans MT"/>
              </a:rPr>
              <a:t>dimana </a:t>
            </a:r>
            <a:r>
              <a:rPr spc="85" dirty="0">
                <a:solidFill>
                  <a:srgbClr val="434343"/>
                </a:solidFill>
                <a:cs typeface="Gill Sans MT"/>
              </a:rPr>
              <a:t>tiap-tiap </a:t>
            </a:r>
            <a:r>
              <a:rPr spc="110" dirty="0">
                <a:solidFill>
                  <a:srgbClr val="434343"/>
                </a:solidFill>
                <a:cs typeface="Gill Sans MT"/>
              </a:rPr>
              <a:t>fungsional  </a:t>
            </a:r>
            <a:r>
              <a:rPr spc="120" dirty="0">
                <a:solidFill>
                  <a:srgbClr val="434343"/>
                </a:solidFill>
                <a:cs typeface="Gill Sans MT"/>
              </a:rPr>
              <a:t>manajer</a:t>
            </a:r>
            <a:r>
              <a:rPr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30" dirty="0">
                <a:solidFill>
                  <a:srgbClr val="434343"/>
                </a:solidFill>
                <a:cs typeface="Gill Sans MT"/>
              </a:rPr>
              <a:t>pada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25" dirty="0">
                <a:solidFill>
                  <a:srgbClr val="434343"/>
                </a:solidFill>
                <a:cs typeface="Gill Sans MT"/>
              </a:rPr>
              <a:t>bidang</a:t>
            </a:r>
            <a:r>
              <a:rPr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4" dirty="0">
                <a:solidFill>
                  <a:srgbClr val="434343"/>
                </a:solidFill>
                <a:cs typeface="Gill Sans MT"/>
              </a:rPr>
              <a:t>khusus</a:t>
            </a:r>
            <a:r>
              <a:rPr spc="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0" dirty="0">
                <a:solidFill>
                  <a:srgbClr val="434343"/>
                </a:solidFill>
                <a:cs typeface="Gill Sans MT"/>
              </a:rPr>
              <a:t>(engineering,  </a:t>
            </a:r>
            <a:r>
              <a:rPr spc="114" dirty="0">
                <a:solidFill>
                  <a:srgbClr val="434343"/>
                </a:solidFill>
                <a:cs typeface="Gill Sans MT"/>
              </a:rPr>
              <a:t>manufacturing, </a:t>
            </a:r>
            <a:r>
              <a:rPr spc="55" dirty="0">
                <a:solidFill>
                  <a:srgbClr val="434343"/>
                </a:solidFill>
                <a:cs typeface="Gill Sans MT"/>
              </a:rPr>
              <a:t>IT, </a:t>
            </a:r>
            <a:r>
              <a:rPr spc="150" dirty="0">
                <a:solidFill>
                  <a:srgbClr val="434343"/>
                </a:solidFill>
                <a:cs typeface="Gill Sans MT"/>
              </a:rPr>
              <a:t>human </a:t>
            </a:r>
            <a:r>
              <a:rPr spc="70" dirty="0">
                <a:solidFill>
                  <a:srgbClr val="434343"/>
                </a:solidFill>
                <a:cs typeface="Gill Sans MT"/>
              </a:rPr>
              <a:t>resources)  </a:t>
            </a:r>
            <a:r>
              <a:rPr spc="110" dirty="0">
                <a:solidFill>
                  <a:srgbClr val="434343"/>
                </a:solidFill>
                <a:cs typeface="Gill Sans MT"/>
              </a:rPr>
              <a:t>bertanggung</a:t>
            </a:r>
            <a:r>
              <a:rPr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25" dirty="0">
                <a:solidFill>
                  <a:srgbClr val="434343"/>
                </a:solidFill>
                <a:cs typeface="Gill Sans MT"/>
              </a:rPr>
              <a:t>jawab</a:t>
            </a:r>
            <a:r>
              <a:rPr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4" dirty="0">
                <a:solidFill>
                  <a:srgbClr val="434343"/>
                </a:solidFill>
                <a:cs typeface="Gill Sans MT"/>
              </a:rPr>
              <a:t>kepada</a:t>
            </a:r>
            <a:r>
              <a:rPr dirty="0">
                <a:solidFill>
                  <a:srgbClr val="434343"/>
                </a:solidFill>
                <a:cs typeface="Gill Sans MT"/>
              </a:rPr>
              <a:t> </a:t>
            </a:r>
            <a:r>
              <a:rPr spc="70" dirty="0">
                <a:solidFill>
                  <a:srgbClr val="434343"/>
                </a:solidFill>
                <a:cs typeface="Gill Sans MT"/>
              </a:rPr>
              <a:t>Chief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0" dirty="0">
                <a:solidFill>
                  <a:srgbClr val="434343"/>
                </a:solidFill>
                <a:cs typeface="Gill Sans MT"/>
              </a:rPr>
              <a:t>Executive  </a:t>
            </a:r>
            <a:r>
              <a:rPr spc="45" dirty="0">
                <a:solidFill>
                  <a:srgbClr val="434343"/>
                </a:solidFill>
                <a:cs typeface="Gill Sans MT"/>
              </a:rPr>
              <a:t>Officer(CEO).</a:t>
            </a:r>
            <a:endParaRPr dirty="0">
              <a:cs typeface="Gill Sans MT"/>
            </a:endParaRPr>
          </a:p>
          <a:p>
            <a:pPr marL="88900" marR="5080" indent="-76200">
              <a:spcBef>
                <a:spcPts val="425"/>
              </a:spcBef>
              <a:buClr>
                <a:srgbClr val="FF0000"/>
              </a:buClr>
              <a:buSzPct val="83333"/>
              <a:buFont typeface="Wingdings"/>
              <a:buChar char=""/>
              <a:tabLst>
                <a:tab pos="88900" algn="l"/>
              </a:tabLst>
            </a:pPr>
            <a:r>
              <a:rPr spc="95" dirty="0">
                <a:solidFill>
                  <a:srgbClr val="434343"/>
                </a:solidFill>
                <a:cs typeface="Gill Sans MT"/>
              </a:rPr>
              <a:t>Staf</a:t>
            </a:r>
            <a:r>
              <a:rPr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0" dirty="0">
                <a:solidFill>
                  <a:srgbClr val="434343"/>
                </a:solidFill>
                <a:cs typeface="Gill Sans MT"/>
              </a:rPr>
              <a:t>dari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4" dirty="0">
                <a:solidFill>
                  <a:srgbClr val="434343"/>
                </a:solidFill>
                <a:cs typeface="Gill Sans MT"/>
              </a:rPr>
              <a:t>masing-masing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0" dirty="0">
                <a:solidFill>
                  <a:srgbClr val="434343"/>
                </a:solidFill>
                <a:cs typeface="Gill Sans MT"/>
              </a:rPr>
              <a:t>fungsional</a:t>
            </a:r>
            <a:r>
              <a:rPr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20" dirty="0">
                <a:solidFill>
                  <a:srgbClr val="434343"/>
                </a:solidFill>
                <a:cs typeface="Gill Sans MT"/>
              </a:rPr>
              <a:t>manajer  </a:t>
            </a:r>
            <a:r>
              <a:rPr spc="155" dirty="0">
                <a:solidFill>
                  <a:srgbClr val="434343"/>
                </a:solidFill>
                <a:cs typeface="Gill Sans MT"/>
              </a:rPr>
              <a:t>umumnya</a:t>
            </a:r>
            <a:r>
              <a:rPr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4" dirty="0">
                <a:solidFill>
                  <a:srgbClr val="434343"/>
                </a:solidFill>
                <a:cs typeface="Gill Sans MT"/>
              </a:rPr>
              <a:t>memiliki</a:t>
            </a:r>
            <a:r>
              <a:rPr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20" dirty="0">
                <a:solidFill>
                  <a:srgbClr val="434343"/>
                </a:solidFill>
                <a:cs typeface="Gill Sans MT"/>
              </a:rPr>
              <a:t>keahlian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4" dirty="0" err="1">
                <a:solidFill>
                  <a:srgbClr val="434343"/>
                </a:solidFill>
                <a:cs typeface="Gill Sans MT"/>
              </a:rPr>
              <a:t>khusus</a:t>
            </a:r>
            <a:r>
              <a:rPr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5" dirty="0" err="1">
                <a:solidFill>
                  <a:srgbClr val="434343"/>
                </a:solidFill>
                <a:cs typeface="Gill Sans MT"/>
              </a:rPr>
              <a:t>sesuai</a:t>
            </a:r>
            <a:r>
              <a:rPr lang="en-US" spc="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pc="95" dirty="0" err="1">
                <a:solidFill>
                  <a:srgbClr val="434343"/>
                </a:solidFill>
                <a:cs typeface="Gill Sans MT"/>
              </a:rPr>
              <a:t>bidangdan</a:t>
            </a:r>
            <a:r>
              <a:rPr lang="en-US" spc="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pc="95" dirty="0" err="1">
                <a:solidFill>
                  <a:srgbClr val="434343"/>
                </a:solidFill>
                <a:cs typeface="Gill Sans MT"/>
              </a:rPr>
              <a:t>fungsinya</a:t>
            </a:r>
            <a:endParaRPr dirty="0">
              <a:cs typeface="Gill Sans MT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4611397" y="3340435"/>
            <a:ext cx="7084733" cy="105682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88900" marR="5080" indent="-76200">
              <a:lnSpc>
                <a:spcPct val="93400"/>
              </a:lnSpc>
              <a:spcBef>
                <a:spcPts val="204"/>
              </a:spcBef>
              <a:buClr>
                <a:srgbClr val="FF0000"/>
              </a:buClr>
              <a:buSzPct val="83333"/>
              <a:buFont typeface="Wingdings"/>
              <a:buChar char=""/>
              <a:tabLst>
                <a:tab pos="88900" algn="l"/>
              </a:tabLst>
            </a:pPr>
            <a:r>
              <a:rPr spc="55" dirty="0">
                <a:solidFill>
                  <a:srgbClr val="434343"/>
                </a:solidFill>
                <a:cs typeface="Gill Sans MT"/>
              </a:rPr>
              <a:t>Contoh:</a:t>
            </a:r>
            <a:r>
              <a:rPr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80" dirty="0">
                <a:solidFill>
                  <a:srgbClr val="434343"/>
                </a:solidFill>
                <a:cs typeface="Gill Sans MT"/>
              </a:rPr>
              <a:t>struktur</a:t>
            </a:r>
            <a:r>
              <a:rPr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00" dirty="0">
                <a:solidFill>
                  <a:srgbClr val="434343"/>
                </a:solidFill>
                <a:cs typeface="Gill Sans MT"/>
              </a:rPr>
              <a:t>organisasi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05" dirty="0">
                <a:solidFill>
                  <a:srgbClr val="434343"/>
                </a:solidFill>
                <a:cs typeface="Gill Sans MT"/>
              </a:rPr>
              <a:t>di</a:t>
            </a:r>
            <a:r>
              <a:rPr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30" dirty="0">
                <a:solidFill>
                  <a:srgbClr val="434343"/>
                </a:solidFill>
                <a:cs typeface="Gill Sans MT"/>
              </a:rPr>
              <a:t>kampus</a:t>
            </a:r>
            <a:r>
              <a:rPr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65" dirty="0">
                <a:solidFill>
                  <a:srgbClr val="434343"/>
                </a:solidFill>
                <a:cs typeface="Gill Sans MT"/>
              </a:rPr>
              <a:t>umum  </a:t>
            </a:r>
            <a:r>
              <a:rPr spc="140" dirty="0">
                <a:solidFill>
                  <a:srgbClr val="434343"/>
                </a:solidFill>
                <a:cs typeface="Gill Sans MT"/>
              </a:rPr>
              <a:t>nya </a:t>
            </a:r>
            <a:r>
              <a:rPr spc="75" dirty="0">
                <a:solidFill>
                  <a:srgbClr val="434343"/>
                </a:solidFill>
                <a:cs typeface="Gill Sans MT"/>
              </a:rPr>
              <a:t>tergolong </a:t>
            </a:r>
            <a:r>
              <a:rPr b="0" i="1" spc="20" dirty="0">
                <a:solidFill>
                  <a:srgbClr val="434343"/>
                </a:solidFill>
                <a:cs typeface="Bookman Old Style"/>
              </a:rPr>
              <a:t>strong </a:t>
            </a:r>
            <a:r>
              <a:rPr b="0" i="1" spc="10" dirty="0">
                <a:solidFill>
                  <a:srgbClr val="434343"/>
                </a:solidFill>
                <a:cs typeface="Bookman Old Style"/>
              </a:rPr>
              <a:t>functional organization,  </a:t>
            </a:r>
            <a:r>
              <a:rPr spc="140" dirty="0">
                <a:solidFill>
                  <a:srgbClr val="434343"/>
                </a:solidFill>
                <a:cs typeface="Gill Sans MT"/>
              </a:rPr>
              <a:t>dimana</a:t>
            </a:r>
            <a:r>
              <a:rPr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5" dirty="0">
                <a:solidFill>
                  <a:srgbClr val="434343"/>
                </a:solidFill>
                <a:cs typeface="Gill Sans MT"/>
              </a:rPr>
              <a:t>Dekan</a:t>
            </a:r>
            <a:r>
              <a:rPr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35" dirty="0">
                <a:solidFill>
                  <a:srgbClr val="434343"/>
                </a:solidFill>
                <a:cs typeface="Gill Sans MT"/>
              </a:rPr>
              <a:t>dan</a:t>
            </a:r>
            <a:r>
              <a:rPr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65" dirty="0">
                <a:solidFill>
                  <a:srgbClr val="434343"/>
                </a:solidFill>
                <a:cs typeface="Gill Sans MT"/>
              </a:rPr>
              <a:t>Dosen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05" dirty="0">
                <a:solidFill>
                  <a:srgbClr val="434343"/>
                </a:solidFill>
                <a:cs typeface="Gill Sans MT"/>
              </a:rPr>
              <a:t>di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05" dirty="0">
                <a:solidFill>
                  <a:srgbClr val="434343"/>
                </a:solidFill>
                <a:cs typeface="Gill Sans MT"/>
              </a:rPr>
              <a:t>Fakultas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0" dirty="0">
                <a:solidFill>
                  <a:srgbClr val="434343"/>
                </a:solidFill>
                <a:cs typeface="Gill Sans MT"/>
              </a:rPr>
              <a:t>Teknik  </a:t>
            </a:r>
            <a:r>
              <a:rPr spc="135" dirty="0">
                <a:solidFill>
                  <a:srgbClr val="434343"/>
                </a:solidFill>
                <a:cs typeface="Gill Sans MT"/>
              </a:rPr>
              <a:t>hanyalah</a:t>
            </a:r>
            <a:r>
              <a:rPr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00" dirty="0">
                <a:solidFill>
                  <a:srgbClr val="434343"/>
                </a:solidFill>
                <a:cs typeface="Gill Sans MT"/>
              </a:rPr>
              <a:t>orang2</a:t>
            </a:r>
            <a:r>
              <a:rPr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35" dirty="0">
                <a:solidFill>
                  <a:srgbClr val="434343"/>
                </a:solidFill>
                <a:cs typeface="Gill Sans MT"/>
              </a:rPr>
              <a:t>yang</a:t>
            </a:r>
            <a:r>
              <a:rPr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20" dirty="0">
                <a:solidFill>
                  <a:srgbClr val="434343"/>
                </a:solidFill>
                <a:cs typeface="Gill Sans MT"/>
              </a:rPr>
              <a:t>ahli</a:t>
            </a:r>
            <a:r>
              <a:rPr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05" dirty="0">
                <a:solidFill>
                  <a:srgbClr val="434343"/>
                </a:solidFill>
                <a:cs typeface="Gill Sans MT"/>
              </a:rPr>
              <a:t>di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25" dirty="0">
                <a:solidFill>
                  <a:srgbClr val="434343"/>
                </a:solidFill>
                <a:cs typeface="Gill Sans MT"/>
              </a:rPr>
              <a:t>bidang</a:t>
            </a:r>
            <a:r>
              <a:rPr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5" dirty="0">
                <a:solidFill>
                  <a:srgbClr val="434343"/>
                </a:solidFill>
                <a:cs typeface="Gill Sans MT"/>
              </a:rPr>
              <a:t>Teknik  </a:t>
            </a:r>
            <a:r>
              <a:rPr spc="135" dirty="0">
                <a:solidFill>
                  <a:srgbClr val="434343"/>
                </a:solidFill>
                <a:cs typeface="Gill Sans MT"/>
              </a:rPr>
              <a:t>dan </a:t>
            </a:r>
            <a:r>
              <a:rPr spc="155" dirty="0">
                <a:solidFill>
                  <a:srgbClr val="434343"/>
                </a:solidFill>
                <a:cs typeface="Gill Sans MT"/>
              </a:rPr>
              <a:t>umumnya </a:t>
            </a:r>
            <a:r>
              <a:rPr spc="105" dirty="0">
                <a:solidFill>
                  <a:srgbClr val="434343"/>
                </a:solidFill>
                <a:cs typeface="Gill Sans MT"/>
              </a:rPr>
              <a:t>(hanya) </a:t>
            </a:r>
            <a:r>
              <a:rPr spc="120" dirty="0">
                <a:solidFill>
                  <a:srgbClr val="434343"/>
                </a:solidFill>
                <a:cs typeface="Gill Sans MT"/>
              </a:rPr>
              <a:t>mengajar </a:t>
            </a:r>
            <a:r>
              <a:rPr spc="105" dirty="0">
                <a:solidFill>
                  <a:srgbClr val="434343"/>
                </a:solidFill>
                <a:cs typeface="Gill Sans MT"/>
              </a:rPr>
              <a:t>di </a:t>
            </a:r>
            <a:r>
              <a:rPr spc="125" dirty="0">
                <a:solidFill>
                  <a:srgbClr val="434343"/>
                </a:solidFill>
                <a:cs typeface="Gill Sans MT"/>
              </a:rPr>
              <a:t>bidang  </a:t>
            </a:r>
            <a:r>
              <a:rPr spc="95" dirty="0">
                <a:solidFill>
                  <a:srgbClr val="434343"/>
                </a:solidFill>
                <a:cs typeface="Gill Sans MT"/>
              </a:rPr>
              <a:t>Teknik</a:t>
            </a:r>
            <a:r>
              <a:rPr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05" dirty="0">
                <a:solidFill>
                  <a:srgbClr val="434343"/>
                </a:solidFill>
                <a:cs typeface="Gill Sans MT"/>
              </a:rPr>
              <a:t>saja</a:t>
            </a:r>
            <a:endParaRPr dirty="0">
              <a:cs typeface="Gill Sans MT"/>
            </a:endParaRPr>
          </a:p>
        </p:txBody>
      </p:sp>
      <p:pic>
        <p:nvPicPr>
          <p:cNvPr id="11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1523" y="4622452"/>
            <a:ext cx="5223207" cy="13799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31" y="2042774"/>
            <a:ext cx="2558745" cy="26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5789" y="1421823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Struktur</a:t>
            </a:r>
            <a:r>
              <a:rPr lang="en-US" sz="3600" i="1" dirty="0"/>
              <a:t> </a:t>
            </a:r>
            <a:r>
              <a:rPr lang="en-US" sz="3600" i="1" dirty="0" err="1"/>
              <a:t>Organisasi</a:t>
            </a:r>
            <a:endParaRPr lang="en-ID" sz="3600" i="1" dirty="0"/>
          </a:p>
        </p:txBody>
      </p:sp>
      <p:sp>
        <p:nvSpPr>
          <p:cNvPr id="9" name="object 3"/>
          <p:cNvSpPr txBox="1"/>
          <p:nvPr/>
        </p:nvSpPr>
        <p:spPr>
          <a:xfrm>
            <a:off x="4461271" y="1899495"/>
            <a:ext cx="7402406" cy="12103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 marR="5080" indent="-76200">
              <a:lnSpc>
                <a:spcPct val="103499"/>
              </a:lnSpc>
              <a:spcBef>
                <a:spcPts val="95"/>
              </a:spcBef>
              <a:buSzPct val="83333"/>
              <a:buFont typeface="Wingdings"/>
              <a:buChar char=""/>
              <a:tabLst>
                <a:tab pos="88900" algn="l"/>
              </a:tabLst>
            </a:pPr>
            <a:r>
              <a:rPr b="1" spc="55" dirty="0">
                <a:solidFill>
                  <a:srgbClr val="FF0000"/>
                </a:solidFill>
                <a:cs typeface="Gill Sans MT"/>
              </a:rPr>
              <a:t>Struktur </a:t>
            </a:r>
            <a:r>
              <a:rPr b="1" spc="65" dirty="0">
                <a:solidFill>
                  <a:srgbClr val="FF0000"/>
                </a:solidFill>
                <a:cs typeface="Gill Sans MT"/>
              </a:rPr>
              <a:t>organisasi </a:t>
            </a:r>
            <a:r>
              <a:rPr b="1" spc="60" dirty="0">
                <a:solidFill>
                  <a:srgbClr val="FF0000"/>
                </a:solidFill>
                <a:cs typeface="Gill Sans MT"/>
              </a:rPr>
              <a:t>proyek</a:t>
            </a:r>
            <a:r>
              <a:rPr spc="60" dirty="0">
                <a:solidFill>
                  <a:srgbClr val="434343"/>
                </a:solidFill>
                <a:cs typeface="Gill Sans MT"/>
              </a:rPr>
              <a:t>, </a:t>
            </a:r>
            <a:r>
              <a:rPr spc="85" dirty="0">
                <a:solidFill>
                  <a:srgbClr val="434343"/>
                </a:solidFill>
                <a:cs typeface="Gill Sans MT"/>
              </a:rPr>
              <a:t>struktur  </a:t>
            </a:r>
            <a:r>
              <a:rPr spc="100" dirty="0">
                <a:solidFill>
                  <a:srgbClr val="434343"/>
                </a:solidFill>
                <a:cs typeface="Gill Sans MT"/>
              </a:rPr>
              <a:t>hierarchical </a:t>
            </a:r>
            <a:r>
              <a:rPr spc="140" dirty="0">
                <a:solidFill>
                  <a:srgbClr val="434343"/>
                </a:solidFill>
                <a:cs typeface="Gill Sans MT"/>
              </a:rPr>
              <a:t>dimana </a:t>
            </a:r>
            <a:r>
              <a:rPr spc="85" dirty="0">
                <a:solidFill>
                  <a:srgbClr val="434343"/>
                </a:solidFill>
                <a:cs typeface="Gill Sans MT"/>
              </a:rPr>
              <a:t>tiap-tiap </a:t>
            </a:r>
            <a:r>
              <a:rPr spc="120" dirty="0">
                <a:solidFill>
                  <a:srgbClr val="434343"/>
                </a:solidFill>
                <a:cs typeface="Gill Sans MT"/>
              </a:rPr>
              <a:t>manajer  </a:t>
            </a:r>
            <a:r>
              <a:rPr spc="110" dirty="0">
                <a:solidFill>
                  <a:srgbClr val="434343"/>
                </a:solidFill>
                <a:cs typeface="Gill Sans MT"/>
              </a:rPr>
              <a:t>program</a:t>
            </a:r>
            <a:r>
              <a:rPr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0" dirty="0">
                <a:solidFill>
                  <a:srgbClr val="434343"/>
                </a:solidFill>
                <a:cs typeface="Gill Sans MT"/>
              </a:rPr>
              <a:t>bertanggung</a:t>
            </a:r>
            <a:r>
              <a:rPr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30" dirty="0">
                <a:solidFill>
                  <a:srgbClr val="434343"/>
                </a:solidFill>
                <a:cs typeface="Gill Sans MT"/>
              </a:rPr>
              <a:t>jawab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4" dirty="0">
                <a:solidFill>
                  <a:srgbClr val="434343"/>
                </a:solidFill>
                <a:cs typeface="Gill Sans MT"/>
              </a:rPr>
              <a:t>kepada</a:t>
            </a:r>
            <a:r>
              <a:rPr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25" dirty="0">
                <a:solidFill>
                  <a:srgbClr val="434343"/>
                </a:solidFill>
                <a:cs typeface="Gill Sans MT"/>
              </a:rPr>
              <a:t>(CEO).</a:t>
            </a:r>
            <a:endParaRPr dirty="0">
              <a:cs typeface="Gill Sans MT"/>
            </a:endParaRPr>
          </a:p>
          <a:p>
            <a:pPr marL="88900" marR="113664" indent="-76200">
              <a:lnSpc>
                <a:spcPct val="103899"/>
              </a:lnSpc>
              <a:spcBef>
                <a:spcPts val="400"/>
              </a:spcBef>
              <a:buClr>
                <a:srgbClr val="FF0000"/>
              </a:buClr>
              <a:buSzPct val="83333"/>
              <a:buFont typeface="Wingdings"/>
              <a:buChar char=""/>
              <a:tabLst>
                <a:tab pos="88900" algn="l"/>
              </a:tabLst>
            </a:pPr>
            <a:r>
              <a:rPr spc="95" dirty="0">
                <a:solidFill>
                  <a:srgbClr val="434343"/>
                </a:solidFill>
                <a:cs typeface="Gill Sans MT"/>
              </a:rPr>
              <a:t>Staf </a:t>
            </a:r>
            <a:r>
              <a:rPr spc="155" dirty="0">
                <a:solidFill>
                  <a:srgbClr val="434343"/>
                </a:solidFill>
                <a:cs typeface="Gill Sans MT"/>
              </a:rPr>
              <a:t>umumnya </a:t>
            </a:r>
            <a:r>
              <a:rPr spc="114" dirty="0">
                <a:solidFill>
                  <a:srgbClr val="434343"/>
                </a:solidFill>
                <a:cs typeface="Gill Sans MT"/>
              </a:rPr>
              <a:t>memiliki </a:t>
            </a:r>
            <a:r>
              <a:rPr spc="110" dirty="0">
                <a:solidFill>
                  <a:srgbClr val="434343"/>
                </a:solidFill>
                <a:cs typeface="Gill Sans MT"/>
              </a:rPr>
              <a:t>berbagai  </a:t>
            </a:r>
            <a:r>
              <a:rPr spc="100" dirty="0">
                <a:solidFill>
                  <a:srgbClr val="434343"/>
                </a:solidFill>
                <a:cs typeface="Gill Sans MT"/>
              </a:rPr>
              <a:t>ketrampilan/skill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35" dirty="0">
                <a:solidFill>
                  <a:srgbClr val="434343"/>
                </a:solidFill>
                <a:cs typeface="Gill Sans MT"/>
              </a:rPr>
              <a:t>yang</a:t>
            </a:r>
            <a:r>
              <a:rPr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20" dirty="0" err="1">
                <a:solidFill>
                  <a:srgbClr val="434343"/>
                </a:solidFill>
                <a:cs typeface="Gill Sans MT"/>
              </a:rPr>
              <a:t>dibutuhkan</a:t>
            </a:r>
            <a:r>
              <a:rPr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4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pc="114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pc="114" dirty="0" err="1">
                <a:solidFill>
                  <a:srgbClr val="434343"/>
                </a:solidFill>
                <a:cs typeface="Gill Sans MT"/>
              </a:rPr>
              <a:t>menyelesaikan</a:t>
            </a:r>
            <a:r>
              <a:rPr lang="en-US" spc="114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pc="114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pc="114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pc="114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pc="114" dirty="0">
                <a:solidFill>
                  <a:srgbClr val="434343"/>
                </a:solidFill>
                <a:cs typeface="Gill Sans MT"/>
              </a:rPr>
              <a:t> program </a:t>
            </a:r>
            <a:r>
              <a:rPr lang="en-US" spc="114" dirty="0" err="1">
                <a:solidFill>
                  <a:srgbClr val="434343"/>
                </a:solidFill>
                <a:cs typeface="Gill Sans MT"/>
              </a:rPr>
              <a:t>mereka</a:t>
            </a:r>
            <a:endParaRPr dirty="0">
              <a:cs typeface="Gill Sans MT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4461271" y="3374438"/>
            <a:ext cx="7275803" cy="920508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88900" marR="57150" indent="-76200">
              <a:lnSpc>
                <a:spcPct val="103899"/>
              </a:lnSpc>
              <a:spcBef>
                <a:spcPts val="395"/>
              </a:spcBef>
              <a:buClr>
                <a:srgbClr val="FF0000"/>
              </a:buClr>
              <a:buSzPct val="83333"/>
              <a:buFont typeface="Wingdings"/>
              <a:buChar char=""/>
              <a:tabLst>
                <a:tab pos="88900" algn="l"/>
              </a:tabLst>
            </a:pPr>
            <a:r>
              <a:rPr spc="55" dirty="0" err="1">
                <a:solidFill>
                  <a:srgbClr val="434343"/>
                </a:solidFill>
                <a:cs typeface="Gill Sans MT"/>
              </a:rPr>
              <a:t>Contoh</a:t>
            </a:r>
            <a:r>
              <a:rPr spc="55" dirty="0">
                <a:solidFill>
                  <a:srgbClr val="434343"/>
                </a:solidFill>
                <a:cs typeface="Gill Sans MT"/>
              </a:rPr>
              <a:t>:</a:t>
            </a:r>
            <a:r>
              <a:rPr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20" dirty="0">
                <a:solidFill>
                  <a:srgbClr val="434343"/>
                </a:solidFill>
                <a:cs typeface="Gill Sans MT"/>
              </a:rPr>
              <a:t>Perusahaan</a:t>
            </a:r>
            <a:r>
              <a:rPr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35" dirty="0">
                <a:solidFill>
                  <a:srgbClr val="434343"/>
                </a:solidFill>
                <a:cs typeface="Gill Sans MT"/>
              </a:rPr>
              <a:t>yang</a:t>
            </a:r>
            <a:r>
              <a:rPr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00" dirty="0">
                <a:solidFill>
                  <a:srgbClr val="434343"/>
                </a:solidFill>
                <a:cs typeface="Gill Sans MT"/>
              </a:rPr>
              <a:t>bergerak</a:t>
            </a:r>
            <a:r>
              <a:rPr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05" dirty="0">
                <a:solidFill>
                  <a:srgbClr val="434343"/>
                </a:solidFill>
                <a:cs typeface="Gill Sans MT"/>
              </a:rPr>
              <a:t>di</a:t>
            </a:r>
            <a:r>
              <a:rPr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25" dirty="0">
                <a:solidFill>
                  <a:srgbClr val="434343"/>
                </a:solidFill>
                <a:cs typeface="Gill Sans MT"/>
              </a:rPr>
              <a:t>bidang  </a:t>
            </a:r>
            <a:r>
              <a:rPr spc="80" dirty="0">
                <a:solidFill>
                  <a:srgbClr val="434343"/>
                </a:solidFill>
                <a:cs typeface="Gill Sans MT"/>
              </a:rPr>
              <a:t>arsitektur, </a:t>
            </a:r>
            <a:r>
              <a:rPr spc="100" dirty="0">
                <a:solidFill>
                  <a:srgbClr val="434343"/>
                </a:solidFill>
                <a:cs typeface="Gill Sans MT"/>
              </a:rPr>
              <a:t>rekayasa, </a:t>
            </a:r>
            <a:r>
              <a:rPr spc="75" dirty="0">
                <a:solidFill>
                  <a:srgbClr val="434343"/>
                </a:solidFill>
                <a:cs typeface="Gill Sans MT"/>
              </a:rPr>
              <a:t>serta </a:t>
            </a:r>
            <a:r>
              <a:rPr spc="100" dirty="0">
                <a:solidFill>
                  <a:srgbClr val="434343"/>
                </a:solidFill>
                <a:cs typeface="Gill Sans MT"/>
              </a:rPr>
              <a:t>konsultan  </a:t>
            </a:r>
            <a:r>
              <a:rPr spc="155" dirty="0">
                <a:solidFill>
                  <a:srgbClr val="434343"/>
                </a:solidFill>
                <a:cs typeface="Gill Sans MT"/>
              </a:rPr>
              <a:t>umumnya </a:t>
            </a:r>
            <a:r>
              <a:rPr spc="105" dirty="0">
                <a:solidFill>
                  <a:srgbClr val="434343"/>
                </a:solidFill>
                <a:cs typeface="Gill Sans MT"/>
              </a:rPr>
              <a:t>mereka mengontrak </a:t>
            </a:r>
            <a:r>
              <a:rPr spc="100" dirty="0">
                <a:solidFill>
                  <a:srgbClr val="434343"/>
                </a:solidFill>
                <a:cs typeface="Gill Sans MT"/>
              </a:rPr>
              <a:t>tenaga  </a:t>
            </a:r>
            <a:r>
              <a:rPr spc="114" dirty="0">
                <a:solidFill>
                  <a:srgbClr val="434343"/>
                </a:solidFill>
                <a:cs typeface="Gill Sans MT"/>
              </a:rPr>
              <a:t>kerjanya</a:t>
            </a:r>
            <a:r>
              <a:rPr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4" dirty="0">
                <a:solidFill>
                  <a:srgbClr val="434343"/>
                </a:solidFill>
                <a:cs typeface="Gill Sans MT"/>
              </a:rPr>
              <a:t>untuk</a:t>
            </a:r>
            <a:r>
              <a:rPr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114" dirty="0">
                <a:solidFill>
                  <a:srgbClr val="434343"/>
                </a:solidFill>
                <a:cs typeface="Gill Sans MT"/>
              </a:rPr>
              <a:t>mengerjakan</a:t>
            </a:r>
            <a:r>
              <a:rPr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0" dirty="0">
                <a:solidFill>
                  <a:srgbClr val="434343"/>
                </a:solidFill>
                <a:cs typeface="Gill Sans MT"/>
              </a:rPr>
              <a:t>proyek</a:t>
            </a:r>
            <a:r>
              <a:rPr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pc="75" dirty="0">
                <a:solidFill>
                  <a:srgbClr val="434343"/>
                </a:solidFill>
                <a:cs typeface="Gill Sans MT"/>
              </a:rPr>
              <a:t>tertentu.</a:t>
            </a:r>
            <a:endParaRPr dirty="0">
              <a:cs typeface="Gill Sans MT"/>
            </a:endParaRPr>
          </a:p>
        </p:txBody>
      </p:sp>
      <p:pic>
        <p:nvPicPr>
          <p:cNvPr id="13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1271" y="4500386"/>
            <a:ext cx="5352783" cy="14143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31" y="2042774"/>
            <a:ext cx="2558745" cy="26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8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5789" y="1421823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Struktur</a:t>
            </a:r>
            <a:r>
              <a:rPr lang="en-US" sz="3600" i="1" dirty="0"/>
              <a:t> </a:t>
            </a:r>
            <a:r>
              <a:rPr lang="en-US" sz="3600" i="1" dirty="0" err="1"/>
              <a:t>Organisasi</a:t>
            </a:r>
            <a:endParaRPr lang="en-ID" sz="3600" i="1" dirty="0"/>
          </a:p>
        </p:txBody>
      </p:sp>
      <p:sp>
        <p:nvSpPr>
          <p:cNvPr id="14" name="object 5"/>
          <p:cNvSpPr txBox="1"/>
          <p:nvPr/>
        </p:nvSpPr>
        <p:spPr>
          <a:xfrm>
            <a:off x="4561399" y="3693405"/>
            <a:ext cx="7011901" cy="5883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 marR="5080" indent="-76200">
              <a:lnSpc>
                <a:spcPct val="103800"/>
              </a:lnSpc>
              <a:spcBef>
                <a:spcPts val="95"/>
              </a:spcBef>
              <a:buClr>
                <a:srgbClr val="FF0000"/>
              </a:buClr>
              <a:buSzPct val="83333"/>
              <a:buFont typeface="Wingdings"/>
              <a:buChar char=""/>
              <a:tabLst>
                <a:tab pos="88900" algn="l"/>
              </a:tabLst>
            </a:pPr>
            <a:r>
              <a:rPr spc="110" dirty="0">
                <a:cs typeface="Gill Sans MT"/>
              </a:rPr>
              <a:t>Bergantung </a:t>
            </a:r>
            <a:r>
              <a:rPr spc="130" dirty="0">
                <a:cs typeface="Gill Sans MT"/>
              </a:rPr>
              <a:t>pada jumlah </a:t>
            </a:r>
            <a:r>
              <a:rPr spc="80" dirty="0">
                <a:cs typeface="Gill Sans MT"/>
              </a:rPr>
              <a:t>kontrol </a:t>
            </a:r>
            <a:r>
              <a:rPr spc="135" dirty="0">
                <a:cs typeface="Gill Sans MT"/>
              </a:rPr>
              <a:t>yang  </a:t>
            </a:r>
            <a:r>
              <a:rPr spc="110" dirty="0">
                <a:cs typeface="Gill Sans MT"/>
              </a:rPr>
              <a:t>diberikan </a:t>
            </a:r>
            <a:r>
              <a:rPr spc="80" dirty="0">
                <a:cs typeface="Gill Sans MT"/>
              </a:rPr>
              <a:t>oleh </a:t>
            </a:r>
            <a:r>
              <a:rPr spc="120" dirty="0">
                <a:cs typeface="Gill Sans MT"/>
              </a:rPr>
              <a:t>manajer </a:t>
            </a:r>
            <a:r>
              <a:rPr spc="80" dirty="0">
                <a:cs typeface="Gill Sans MT"/>
              </a:rPr>
              <a:t>proyek, </a:t>
            </a:r>
            <a:r>
              <a:rPr spc="85" dirty="0">
                <a:cs typeface="Gill Sans MT"/>
              </a:rPr>
              <a:t>struktur </a:t>
            </a:r>
            <a:r>
              <a:rPr spc="114" dirty="0">
                <a:cs typeface="Gill Sans MT"/>
              </a:rPr>
              <a:t>ini  memiliki</a:t>
            </a:r>
            <a:r>
              <a:rPr spc="5" dirty="0">
                <a:cs typeface="Gill Sans MT"/>
              </a:rPr>
              <a:t> </a:t>
            </a:r>
            <a:r>
              <a:rPr spc="70" dirty="0">
                <a:cs typeface="Gill Sans MT"/>
              </a:rPr>
              <a:t>3</a:t>
            </a:r>
            <a:r>
              <a:rPr spc="-10" dirty="0">
                <a:cs typeface="Gill Sans MT"/>
              </a:rPr>
              <a:t> </a:t>
            </a:r>
            <a:r>
              <a:rPr spc="145" dirty="0">
                <a:cs typeface="Gill Sans MT"/>
              </a:rPr>
              <a:t>macam</a:t>
            </a:r>
            <a:r>
              <a:rPr spc="-10" dirty="0">
                <a:cs typeface="Gill Sans MT"/>
              </a:rPr>
              <a:t> </a:t>
            </a:r>
            <a:r>
              <a:rPr spc="110" dirty="0">
                <a:cs typeface="Gill Sans MT"/>
              </a:rPr>
              <a:t>variasi</a:t>
            </a:r>
            <a:r>
              <a:rPr spc="-10" dirty="0">
                <a:cs typeface="Gill Sans MT"/>
              </a:rPr>
              <a:t> </a:t>
            </a:r>
            <a:r>
              <a:rPr spc="125" dirty="0">
                <a:cs typeface="Gill Sans MT"/>
              </a:rPr>
              <a:t>yakni</a:t>
            </a:r>
            <a:r>
              <a:rPr spc="-15" dirty="0">
                <a:cs typeface="Gill Sans MT"/>
              </a:rPr>
              <a:t> </a:t>
            </a:r>
            <a:r>
              <a:rPr b="0" i="1" spc="10" dirty="0">
                <a:cs typeface="Bookman Old Style"/>
              </a:rPr>
              <a:t>strong,</a:t>
            </a:r>
            <a:r>
              <a:rPr b="0" i="1" spc="-30" dirty="0">
                <a:cs typeface="Bookman Old Style"/>
              </a:rPr>
              <a:t> </a:t>
            </a:r>
            <a:r>
              <a:rPr b="0" i="1" spc="-25" dirty="0">
                <a:cs typeface="Bookman Old Style"/>
              </a:rPr>
              <a:t>weak,</a:t>
            </a:r>
            <a:endParaRPr dirty="0">
              <a:cs typeface="Bookman Old Style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4561400" y="2914418"/>
            <a:ext cx="6848129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8900" indent="-76200">
              <a:lnSpc>
                <a:spcPct val="100000"/>
              </a:lnSpc>
              <a:spcBef>
                <a:spcPts val="135"/>
              </a:spcBef>
              <a:buClr>
                <a:srgbClr val="FF0000"/>
              </a:buClr>
              <a:buSzPct val="83333"/>
              <a:buFont typeface="Wingdings"/>
              <a:buChar char=""/>
              <a:tabLst>
                <a:tab pos="88900" algn="l"/>
              </a:tabLst>
            </a:pPr>
            <a:r>
              <a:rPr spc="80" dirty="0">
                <a:cs typeface="Gill Sans MT"/>
              </a:rPr>
              <a:t>Personel/staff </a:t>
            </a:r>
            <a:r>
              <a:rPr spc="110" dirty="0">
                <a:cs typeface="Gill Sans MT"/>
              </a:rPr>
              <a:t>bertanggung </a:t>
            </a:r>
            <a:r>
              <a:rPr spc="130" dirty="0">
                <a:cs typeface="Gill Sans MT"/>
              </a:rPr>
              <a:t>jawab </a:t>
            </a:r>
            <a:r>
              <a:rPr spc="120" dirty="0">
                <a:cs typeface="Gill Sans MT"/>
              </a:rPr>
              <a:t>baik </a:t>
            </a:r>
            <a:r>
              <a:rPr spc="114" dirty="0">
                <a:cs typeface="Gill Sans MT"/>
              </a:rPr>
              <a:t>kepada</a:t>
            </a:r>
            <a:r>
              <a:rPr spc="80" dirty="0">
                <a:cs typeface="Gill Sans MT"/>
              </a:rPr>
              <a:t> </a:t>
            </a:r>
            <a:r>
              <a:rPr spc="110" dirty="0" err="1">
                <a:cs typeface="Gill Sans MT"/>
              </a:rPr>
              <a:t>atau</a:t>
            </a:r>
            <a:r>
              <a:rPr spc="110" dirty="0">
                <a:cs typeface="Gill Sans MT"/>
              </a:rPr>
              <a:t> </a:t>
            </a:r>
            <a:r>
              <a:rPr b="0" i="1" spc="-10" dirty="0">
                <a:cs typeface="Bookman Old Style"/>
              </a:rPr>
              <a:t>balanced</a:t>
            </a:r>
            <a:r>
              <a:rPr lang="en-US" b="0" i="1" spc="-10" dirty="0">
                <a:cs typeface="Bookman Old Style"/>
              </a:rPr>
              <a:t> </a:t>
            </a:r>
            <a:r>
              <a:rPr lang="en-US" b="0" spc="-10" dirty="0" err="1">
                <a:cs typeface="Bookman Old Style"/>
              </a:rPr>
              <a:t>manajer</a:t>
            </a:r>
            <a:r>
              <a:rPr lang="en-US" b="0" spc="-10" dirty="0">
                <a:cs typeface="Bookman Old Style"/>
              </a:rPr>
              <a:t> </a:t>
            </a:r>
            <a:r>
              <a:rPr lang="en-US" b="0" spc="-10" dirty="0" err="1">
                <a:cs typeface="Bookman Old Style"/>
              </a:rPr>
              <a:t>fungsional</a:t>
            </a:r>
            <a:r>
              <a:rPr lang="en-US" b="0" spc="-10" dirty="0">
                <a:cs typeface="Bookman Old Style"/>
              </a:rPr>
              <a:t> </a:t>
            </a:r>
            <a:r>
              <a:rPr lang="en-US" b="0" spc="-10" dirty="0" err="1">
                <a:cs typeface="Bookman Old Style"/>
              </a:rPr>
              <a:t>dan</a:t>
            </a:r>
            <a:r>
              <a:rPr lang="en-US" b="0" spc="-10" dirty="0">
                <a:cs typeface="Bookman Old Style"/>
              </a:rPr>
              <a:t> </a:t>
            </a:r>
            <a:r>
              <a:rPr lang="en-US" b="0" spc="-10" dirty="0" err="1">
                <a:cs typeface="Bookman Old Style"/>
              </a:rPr>
              <a:t>kepada</a:t>
            </a:r>
            <a:r>
              <a:rPr lang="en-US" b="0" spc="-10" dirty="0">
                <a:cs typeface="Bookman Old Style"/>
              </a:rPr>
              <a:t> </a:t>
            </a:r>
            <a:r>
              <a:rPr lang="en-US" b="0" spc="-10" dirty="0" err="1">
                <a:cs typeface="Bookman Old Style"/>
              </a:rPr>
              <a:t>manajer</a:t>
            </a:r>
            <a:r>
              <a:rPr lang="en-US" b="0" spc="-10" dirty="0">
                <a:cs typeface="Bookman Old Style"/>
              </a:rPr>
              <a:t> </a:t>
            </a:r>
            <a:r>
              <a:rPr lang="en-US" b="0" spc="-10" dirty="0" err="1">
                <a:cs typeface="Bookman Old Style"/>
              </a:rPr>
              <a:t>proyek</a:t>
            </a:r>
            <a:r>
              <a:rPr lang="en-US" b="0" spc="-10" dirty="0">
                <a:cs typeface="Bookman Old Style"/>
              </a:rPr>
              <a:t>.</a:t>
            </a:r>
            <a:endParaRPr dirty="0">
              <a:cs typeface="Bookman Old Style"/>
            </a:endParaRPr>
          </a:p>
        </p:txBody>
      </p:sp>
      <p:pic>
        <p:nvPicPr>
          <p:cNvPr id="16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1399" y="4416328"/>
            <a:ext cx="4856625" cy="1658058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>
            <a:off x="4561400" y="1565269"/>
            <a:ext cx="7011901" cy="1164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 marR="5080" indent="-76200">
              <a:lnSpc>
                <a:spcPct val="103800"/>
              </a:lnSpc>
              <a:spcBef>
                <a:spcPts val="95"/>
              </a:spcBef>
              <a:buClr>
                <a:srgbClr val="FF0000"/>
              </a:buClr>
              <a:buSzPct val="83333"/>
              <a:buFont typeface="Wingdings"/>
              <a:buChar char=""/>
              <a:tabLst>
                <a:tab pos="88900" algn="l"/>
              </a:tabLst>
            </a:pPr>
            <a:r>
              <a:rPr lang="en-US" b="1" spc="110" dirty="0" err="1">
                <a:solidFill>
                  <a:srgbClr val="FF0000"/>
                </a:solidFill>
                <a:cs typeface="Gill Sans MT"/>
              </a:rPr>
              <a:t>Struktur</a:t>
            </a:r>
            <a:r>
              <a:rPr lang="en-US" b="1" spc="11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b="1" spc="110" dirty="0" err="1">
                <a:solidFill>
                  <a:srgbClr val="FF0000"/>
                </a:solidFill>
                <a:cs typeface="Gill Sans MT"/>
              </a:rPr>
              <a:t>organisasi</a:t>
            </a:r>
            <a:r>
              <a:rPr lang="en-US" b="1" spc="11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b="1" spc="110" dirty="0" err="1">
                <a:solidFill>
                  <a:srgbClr val="FF0000"/>
                </a:solidFill>
                <a:cs typeface="Gill Sans MT"/>
              </a:rPr>
              <a:t>matriks</a:t>
            </a:r>
            <a:r>
              <a:rPr lang="en-US" spc="110" dirty="0">
                <a:solidFill>
                  <a:srgbClr val="FF0000"/>
                </a:solidFill>
                <a:cs typeface="Gill Sans MT"/>
              </a:rPr>
              <a:t>, </a:t>
            </a:r>
            <a:r>
              <a:rPr lang="en-US" spc="110" dirty="0" err="1">
                <a:cs typeface="Gill Sans MT"/>
              </a:rPr>
              <a:t>representasi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dari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struktur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fungsional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dan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proyek</a:t>
            </a:r>
            <a:r>
              <a:rPr lang="en-US" spc="110" dirty="0">
                <a:cs typeface="Gill Sans MT"/>
              </a:rPr>
              <a:t>, </a:t>
            </a:r>
            <a:r>
              <a:rPr lang="en-US" spc="110" dirty="0" err="1">
                <a:cs typeface="Gill Sans MT"/>
              </a:rPr>
              <a:t>dimana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manajer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proyek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memiliki</a:t>
            </a:r>
            <a:r>
              <a:rPr lang="en-US" spc="110" dirty="0">
                <a:cs typeface="Gill Sans MT"/>
              </a:rPr>
              <a:t> staff </a:t>
            </a:r>
            <a:r>
              <a:rPr lang="en-US" spc="110" dirty="0" err="1">
                <a:cs typeface="Gill Sans MT"/>
              </a:rPr>
              <a:t>dari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berbagai</a:t>
            </a:r>
            <a:r>
              <a:rPr lang="en-US" spc="110" dirty="0">
                <a:cs typeface="Gill Sans MT"/>
              </a:rPr>
              <a:t> area </a:t>
            </a:r>
            <a:r>
              <a:rPr lang="en-US" spc="110" dirty="0" err="1">
                <a:cs typeface="Gill Sans MT"/>
              </a:rPr>
              <a:t>fungsional</a:t>
            </a:r>
            <a:r>
              <a:rPr lang="en-US" spc="110" dirty="0">
                <a:cs typeface="Gill Sans MT"/>
              </a:rPr>
              <a:t> yang </a:t>
            </a:r>
            <a:r>
              <a:rPr lang="en-US" spc="110" dirty="0" err="1">
                <a:cs typeface="Gill Sans MT"/>
              </a:rPr>
              <a:t>bekerja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pada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proyek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dibawah</a:t>
            </a:r>
            <a:r>
              <a:rPr lang="en-US" spc="110" dirty="0">
                <a:cs typeface="Gill Sans MT"/>
              </a:rPr>
              <a:t> </a:t>
            </a:r>
            <a:r>
              <a:rPr lang="en-US" spc="110" dirty="0" err="1">
                <a:cs typeface="Gill Sans MT"/>
              </a:rPr>
              <a:t>koordinasinya</a:t>
            </a:r>
            <a:r>
              <a:rPr lang="en-US" spc="110" dirty="0">
                <a:cs typeface="Gill Sans MT"/>
              </a:rPr>
              <a:t>.</a:t>
            </a:r>
            <a:r>
              <a:rPr lang="en-US" spc="110" dirty="0">
                <a:solidFill>
                  <a:srgbClr val="FF0000"/>
                </a:solidFill>
                <a:cs typeface="Gill Sans MT"/>
              </a:rPr>
              <a:t> </a:t>
            </a:r>
            <a:endParaRPr dirty="0">
              <a:solidFill>
                <a:srgbClr val="FF0000"/>
              </a:solidFill>
              <a:cs typeface="Bookman Old Style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31" y="2042774"/>
            <a:ext cx="2558745" cy="26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0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5789" y="1421823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Variasi</a:t>
            </a:r>
            <a:r>
              <a:rPr lang="en-US" sz="3600" i="1" dirty="0"/>
              <a:t> </a:t>
            </a:r>
          </a:p>
          <a:p>
            <a:r>
              <a:rPr lang="en-US" sz="3600" i="1" dirty="0" err="1"/>
              <a:t>Struktur</a:t>
            </a:r>
            <a:r>
              <a:rPr lang="en-US" sz="3600" i="1" dirty="0"/>
              <a:t> </a:t>
            </a:r>
            <a:r>
              <a:rPr lang="en-US" sz="3600" i="1" dirty="0" err="1"/>
              <a:t>Organisasi</a:t>
            </a:r>
            <a:r>
              <a:rPr lang="en-US" sz="3600" i="1" dirty="0"/>
              <a:t> </a:t>
            </a:r>
            <a:r>
              <a:rPr lang="en-US" sz="3600" i="1" dirty="0" err="1"/>
              <a:t>matrik</a:t>
            </a:r>
            <a:endParaRPr lang="en-ID" sz="3600" i="1" dirty="0"/>
          </a:p>
        </p:txBody>
      </p:sp>
      <p:sp>
        <p:nvSpPr>
          <p:cNvPr id="20" name="object 15"/>
          <p:cNvSpPr txBox="1"/>
          <p:nvPr/>
        </p:nvSpPr>
        <p:spPr>
          <a:xfrm>
            <a:off x="3688573" y="5275819"/>
            <a:ext cx="2788415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1445" indent="-119380">
              <a:lnSpc>
                <a:spcPct val="100000"/>
              </a:lnSpc>
              <a:spcBef>
                <a:spcPts val="105"/>
              </a:spcBef>
              <a:buAutoNum type="alphaUcPeriod"/>
              <a:tabLst>
                <a:tab pos="132080" algn="l"/>
              </a:tabLst>
            </a:pPr>
            <a:r>
              <a:rPr sz="1400" spc="60" dirty="0">
                <a:cs typeface="Gill Sans MT"/>
              </a:rPr>
              <a:t>Weak </a:t>
            </a:r>
            <a:r>
              <a:rPr sz="1400" spc="75" dirty="0">
                <a:cs typeface="Gill Sans MT"/>
              </a:rPr>
              <a:t>matrix</a:t>
            </a:r>
            <a:r>
              <a:rPr sz="1400" spc="-110" dirty="0">
                <a:cs typeface="Gill Sans MT"/>
              </a:rPr>
              <a:t> </a:t>
            </a:r>
            <a:r>
              <a:rPr sz="1400" spc="70" dirty="0">
                <a:cs typeface="Gill Sans MT"/>
              </a:rPr>
              <a:t>organization</a:t>
            </a:r>
            <a:endParaRPr sz="1400" dirty="0">
              <a:cs typeface="Gill Sans MT"/>
            </a:endParaRPr>
          </a:p>
          <a:p>
            <a:pPr marL="131445" indent="-119380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132080" algn="l"/>
              </a:tabLst>
            </a:pPr>
            <a:r>
              <a:rPr sz="1400" spc="60" dirty="0">
                <a:cs typeface="Gill Sans MT"/>
              </a:rPr>
              <a:t>Strong </a:t>
            </a:r>
            <a:r>
              <a:rPr sz="1400" spc="75" dirty="0">
                <a:cs typeface="Gill Sans MT"/>
              </a:rPr>
              <a:t>matrix</a:t>
            </a:r>
            <a:r>
              <a:rPr sz="1400" spc="-105" dirty="0">
                <a:cs typeface="Gill Sans MT"/>
              </a:rPr>
              <a:t> </a:t>
            </a:r>
            <a:r>
              <a:rPr sz="1400" spc="70" dirty="0">
                <a:cs typeface="Gill Sans MT"/>
              </a:rPr>
              <a:t>organization</a:t>
            </a:r>
            <a:endParaRPr sz="1400" dirty="0">
              <a:cs typeface="Gill Sans MT"/>
            </a:endParaRPr>
          </a:p>
          <a:p>
            <a:pPr marL="131445" indent="-119380">
              <a:lnSpc>
                <a:spcPct val="100000"/>
              </a:lnSpc>
              <a:buAutoNum type="alphaUcPeriod"/>
              <a:tabLst>
                <a:tab pos="132080" algn="l"/>
              </a:tabLst>
            </a:pPr>
            <a:r>
              <a:rPr sz="1400" spc="80" dirty="0">
                <a:cs typeface="Gill Sans MT"/>
              </a:rPr>
              <a:t>Balanced </a:t>
            </a:r>
            <a:r>
              <a:rPr sz="1400" spc="75" dirty="0">
                <a:cs typeface="Gill Sans MT"/>
              </a:rPr>
              <a:t>matrix</a:t>
            </a:r>
            <a:r>
              <a:rPr sz="1400" spc="-135" dirty="0">
                <a:cs typeface="Gill Sans MT"/>
              </a:rPr>
              <a:t> </a:t>
            </a:r>
            <a:r>
              <a:rPr sz="1400" spc="70" dirty="0">
                <a:cs typeface="Gill Sans MT"/>
              </a:rPr>
              <a:t>organization</a:t>
            </a:r>
            <a:endParaRPr sz="1400" dirty="0">
              <a:cs typeface="Gill Sans MT"/>
            </a:endParaRPr>
          </a:p>
        </p:txBody>
      </p:sp>
      <p:grpSp>
        <p:nvGrpSpPr>
          <p:cNvPr id="32" name="object 2"/>
          <p:cNvGrpSpPr/>
          <p:nvPr/>
        </p:nvGrpSpPr>
        <p:grpSpPr>
          <a:xfrm>
            <a:off x="4106249" y="1421823"/>
            <a:ext cx="7275983" cy="4591878"/>
            <a:chOff x="148399" y="157543"/>
            <a:chExt cx="5810250" cy="3119755"/>
          </a:xfrm>
        </p:grpSpPr>
        <p:pic>
          <p:nvPicPr>
            <p:cNvPr id="3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71" y="248420"/>
              <a:ext cx="2677829" cy="1549166"/>
            </a:xfrm>
            <a:prstGeom prst="rect">
              <a:avLst/>
            </a:prstGeom>
          </p:spPr>
        </p:pic>
        <p:pic>
          <p:nvPicPr>
            <p:cNvPr id="3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0262" y="248799"/>
              <a:ext cx="2844065" cy="1562364"/>
            </a:xfrm>
            <a:prstGeom prst="rect">
              <a:avLst/>
            </a:prstGeom>
          </p:spPr>
        </p:pic>
      </p:grpSp>
      <p:grpSp>
        <p:nvGrpSpPr>
          <p:cNvPr id="35" name="object 7"/>
          <p:cNvGrpSpPr/>
          <p:nvPr/>
        </p:nvGrpSpPr>
        <p:grpSpPr>
          <a:xfrm>
            <a:off x="5169482" y="1607492"/>
            <a:ext cx="4812486" cy="4328310"/>
            <a:chOff x="1003554" y="283464"/>
            <a:chExt cx="3843020" cy="2940685"/>
          </a:xfrm>
        </p:grpSpPr>
        <p:pic>
          <p:nvPicPr>
            <p:cNvPr id="36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8434" y="1670304"/>
              <a:ext cx="2897886" cy="1553718"/>
            </a:xfrm>
            <a:prstGeom prst="rect">
              <a:avLst/>
            </a:prstGeom>
          </p:spPr>
        </p:pic>
        <p:pic>
          <p:nvPicPr>
            <p:cNvPr id="37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554" y="283464"/>
              <a:ext cx="211073" cy="231648"/>
            </a:xfrm>
            <a:prstGeom prst="rect">
              <a:avLst/>
            </a:prstGeom>
          </p:spPr>
        </p:pic>
      </p:grpSp>
      <p:sp>
        <p:nvSpPr>
          <p:cNvPr id="38" name="object 10"/>
          <p:cNvSpPr txBox="1"/>
          <p:nvPr/>
        </p:nvSpPr>
        <p:spPr>
          <a:xfrm>
            <a:off x="5013220" y="1566794"/>
            <a:ext cx="12484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9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58314" y="1607492"/>
            <a:ext cx="267184" cy="340956"/>
          </a:xfrm>
          <a:prstGeom prst="rect">
            <a:avLst/>
          </a:prstGeom>
        </p:spPr>
      </p:pic>
      <p:pic>
        <p:nvPicPr>
          <p:cNvPr id="40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35391" y="3799036"/>
            <a:ext cx="267184" cy="3409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931" y="2042774"/>
            <a:ext cx="2558745" cy="26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08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5789" y="1421823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Pengaruh</a:t>
            </a:r>
            <a:r>
              <a:rPr lang="en-US" sz="3600" i="1" dirty="0"/>
              <a:t> </a:t>
            </a:r>
            <a:r>
              <a:rPr lang="en-US" sz="3600" i="1" dirty="0" err="1"/>
              <a:t>Struktur</a:t>
            </a:r>
            <a:r>
              <a:rPr lang="en-US" sz="3600" i="1" dirty="0"/>
              <a:t> </a:t>
            </a:r>
          </a:p>
          <a:p>
            <a:r>
              <a:rPr lang="en-US" sz="3600" i="1" dirty="0" err="1"/>
              <a:t>Organisasi</a:t>
            </a:r>
            <a:r>
              <a:rPr lang="en-US" sz="3600" i="1" dirty="0"/>
              <a:t> </a:t>
            </a:r>
            <a:r>
              <a:rPr lang="en-US" sz="3600" i="1" dirty="0" err="1"/>
              <a:t>pada</a:t>
            </a:r>
            <a:r>
              <a:rPr lang="en-US" sz="3600" i="1" dirty="0"/>
              <a:t> </a:t>
            </a:r>
            <a:r>
              <a:rPr lang="en-US" sz="3600" i="1" dirty="0" err="1"/>
              <a:t>proyek</a:t>
            </a:r>
            <a:endParaRPr lang="en-ID" sz="3600" i="1" dirty="0"/>
          </a:p>
        </p:txBody>
      </p:sp>
      <p:pic>
        <p:nvPicPr>
          <p:cNvPr id="1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3261" y="1421823"/>
            <a:ext cx="7646970" cy="4445643"/>
          </a:xfrm>
          <a:prstGeom prst="rect">
            <a:avLst/>
          </a:prstGeom>
          <a:solidFill>
            <a:srgbClr val="1DB8F0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31" y="2042774"/>
            <a:ext cx="2558745" cy="26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7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5789" y="1421823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Kultur</a:t>
            </a:r>
            <a:r>
              <a:rPr lang="en-US" sz="3600" i="1" dirty="0"/>
              <a:t> </a:t>
            </a:r>
            <a:r>
              <a:rPr lang="en-US" sz="3600" i="1" dirty="0" err="1"/>
              <a:t>Organisasi</a:t>
            </a:r>
            <a:endParaRPr lang="en-ID" sz="3600" i="1" dirty="0"/>
          </a:p>
        </p:txBody>
      </p:sp>
      <p:sp>
        <p:nvSpPr>
          <p:cNvPr id="2" name="Rectangle 1"/>
          <p:cNvSpPr/>
          <p:nvPr/>
        </p:nvSpPr>
        <p:spPr>
          <a:xfrm>
            <a:off x="3662148" y="2042774"/>
            <a:ext cx="8061279" cy="306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103505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10" dirty="0" err="1">
                <a:cs typeface="Gill Sans MT"/>
              </a:rPr>
              <a:t>Seperti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halnya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struktur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organisasi</a:t>
            </a:r>
            <a:r>
              <a:rPr lang="en-US" sz="2000" spc="135" dirty="0">
                <a:cs typeface="Gill Sans MT"/>
              </a:rPr>
              <a:t>,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kultur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organisasi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75" dirty="0">
                <a:cs typeface="Gill Sans MT"/>
              </a:rPr>
              <a:t>juga  </a:t>
            </a:r>
            <a:r>
              <a:rPr lang="en-US" sz="2000" spc="160" dirty="0" err="1">
                <a:cs typeface="Gill Sans MT"/>
              </a:rPr>
              <a:t>berpengaruh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terhadap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00" dirty="0">
                <a:cs typeface="Gill Sans MT"/>
              </a:rPr>
              <a:t>proses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pengelolaan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proyek</a:t>
            </a:r>
            <a:r>
              <a:rPr lang="en-US" sz="2000" spc="12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marR="88900" indent="-228600">
              <a:lnSpc>
                <a:spcPct val="101400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25" dirty="0" err="1">
                <a:cs typeface="Gill Sans MT"/>
              </a:rPr>
              <a:t>Kultur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organisasi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adalah</a:t>
            </a:r>
            <a:r>
              <a:rPr lang="en-US" sz="2000" spc="18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seperangkat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asumsi</a:t>
            </a:r>
            <a:r>
              <a:rPr lang="en-US" sz="2000" spc="155" dirty="0">
                <a:cs typeface="Gill Sans MT"/>
              </a:rPr>
              <a:t>, </a:t>
            </a:r>
            <a:r>
              <a:rPr lang="en-US" sz="2000" spc="155" dirty="0" err="1">
                <a:cs typeface="Gill Sans MT"/>
              </a:rPr>
              <a:t>nilai-nilai</a:t>
            </a:r>
            <a:r>
              <a:rPr lang="en-US" sz="2000" spc="155" dirty="0">
                <a:cs typeface="Gill Sans MT"/>
              </a:rPr>
              <a:t> 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norma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perilaku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diterima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dipahami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secara</a:t>
            </a:r>
            <a:r>
              <a:rPr lang="en-US" sz="2000" spc="130" dirty="0">
                <a:cs typeface="Gill Sans MT"/>
              </a:rPr>
              <a:t>  </a:t>
            </a:r>
            <a:r>
              <a:rPr lang="en-US" sz="2000" spc="165" dirty="0" err="1">
                <a:cs typeface="Gill Sans MT"/>
              </a:rPr>
              <a:t>bersama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oleh</a:t>
            </a:r>
            <a:r>
              <a:rPr lang="en-US" sz="2000" spc="114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anggota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organisasi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sebagai</a:t>
            </a:r>
            <a:r>
              <a:rPr lang="en-US" sz="2000" spc="15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dasar</a:t>
            </a:r>
            <a:r>
              <a:rPr lang="en-US" sz="2000" spc="16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195" dirty="0">
                <a:cs typeface="Gill Sans MT"/>
              </a:rPr>
              <a:t>  </a:t>
            </a:r>
            <a:r>
              <a:rPr lang="en-US" sz="2000" spc="165" dirty="0" err="1">
                <a:cs typeface="Gill Sans MT"/>
              </a:rPr>
              <a:t>aturan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perilaku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terdapat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organisasi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tersebut</a:t>
            </a:r>
            <a:r>
              <a:rPr lang="en-US" sz="2000" spc="10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marR="5080" indent="-228600">
              <a:lnSpc>
                <a:spcPct val="101400"/>
              </a:lnSpc>
              <a:spcBef>
                <a:spcPts val="66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0" dirty="0" err="1">
                <a:cs typeface="Gill Sans MT"/>
              </a:rPr>
              <a:t>Sejumlah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ahli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meyakini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204" dirty="0" err="1">
                <a:cs typeface="Gill Sans MT"/>
              </a:rPr>
              <a:t>bahwa</a:t>
            </a:r>
            <a:r>
              <a:rPr lang="en-US" sz="2000" spc="204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kultur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organisasi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sering</a:t>
            </a:r>
            <a:r>
              <a:rPr lang="en-US" sz="2000" spc="135" dirty="0">
                <a:cs typeface="Gill Sans MT"/>
              </a:rPr>
              <a:t>  </a:t>
            </a:r>
            <a:r>
              <a:rPr lang="en-US" sz="2000" spc="165" dirty="0">
                <a:cs typeface="Gill Sans MT"/>
              </a:rPr>
              <a:t>kali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menjadi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pangkal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penyebab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berbagai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permasalahan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di  </a:t>
            </a:r>
            <a:r>
              <a:rPr lang="en-US" sz="2000" spc="170" dirty="0" err="1">
                <a:cs typeface="Gill Sans MT"/>
              </a:rPr>
              <a:t>perusahaan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bukan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permasalahan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struktur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atau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25" dirty="0">
                <a:cs typeface="Gill Sans MT"/>
              </a:rPr>
              <a:t>staff.</a:t>
            </a:r>
            <a:endParaRPr lang="en-US" sz="2000" dirty="0">
              <a:cs typeface="Gill Sans M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9" y="1841309"/>
            <a:ext cx="3074225" cy="30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3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70185"/>
            <a:ext cx="5354172" cy="809251"/>
          </a:xfrm>
        </p:spPr>
        <p:txBody>
          <a:bodyPr>
            <a:normAutofit/>
          </a:bodyPr>
          <a:lstStyle/>
          <a:p>
            <a:r>
              <a:rPr lang="en-ID" sz="3200" baseline="1207" dirty="0" err="1">
                <a:cs typeface="Times New Roman"/>
              </a:rPr>
              <a:t>Ca</a:t>
            </a:r>
            <a:r>
              <a:rPr lang="en-ID" sz="3200" spc="-29" baseline="1207" dirty="0" err="1">
                <a:cs typeface="Times New Roman"/>
              </a:rPr>
              <a:t>p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spc="-9" baseline="1207" dirty="0" err="1">
                <a:cs typeface="Times New Roman"/>
              </a:rPr>
              <a:t>i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r>
              <a:rPr lang="en-ID" sz="3200" spc="14" baseline="1207" dirty="0">
                <a:cs typeface="Times New Roman"/>
              </a:rPr>
              <a:t> </a:t>
            </a:r>
            <a:r>
              <a:rPr lang="en-ID" sz="3200" spc="-9" baseline="1207" dirty="0" err="1">
                <a:cs typeface="Times New Roman"/>
              </a:rPr>
              <a:t>P</a:t>
            </a:r>
            <a:r>
              <a:rPr lang="en-ID" sz="3200" baseline="1207" dirty="0" err="1">
                <a:cs typeface="Times New Roman"/>
              </a:rPr>
              <a:t>e</a:t>
            </a:r>
            <a:r>
              <a:rPr lang="en-ID" sz="3200" spc="-19" baseline="1207" dirty="0" err="1">
                <a:cs typeface="Times New Roman"/>
              </a:rPr>
              <a:t>m</a:t>
            </a:r>
            <a:r>
              <a:rPr lang="en-ID" sz="3200" spc="-29" baseline="1207" dirty="0" err="1">
                <a:cs typeface="Times New Roman"/>
              </a:rPr>
              <a:t>b</a:t>
            </a:r>
            <a:r>
              <a:rPr lang="en-ID" sz="3200" spc="-14" baseline="1207" dirty="0" err="1">
                <a:cs typeface="Times New Roman"/>
              </a:rPr>
              <a:t>e</a:t>
            </a:r>
            <a:r>
              <a:rPr lang="en-ID" sz="3200" spc="-29" baseline="1207" dirty="0" err="1">
                <a:cs typeface="Times New Roman"/>
              </a:rPr>
              <a:t>l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9" baseline="1207" dirty="0" err="1">
                <a:cs typeface="Times New Roman"/>
              </a:rPr>
              <a:t>j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5" baseline="1207" dirty="0" err="1">
                <a:cs typeface="Times New Roman"/>
              </a:rPr>
              <a:t>r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16DE-9637-4540-AC44-136E2A9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410" y="2200440"/>
            <a:ext cx="4476633" cy="82849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D" sz="1600" dirty="0" err="1">
                <a:cs typeface="Times New Roman"/>
              </a:rPr>
              <a:t>Ma</a:t>
            </a:r>
            <a:r>
              <a:rPr lang="en-ID" sz="1600" spc="-11" dirty="0" err="1">
                <a:cs typeface="Times New Roman"/>
              </a:rPr>
              <a:t>h</a:t>
            </a:r>
            <a:r>
              <a:rPr lang="en-ID" sz="1600" spc="-40" dirty="0" err="1">
                <a:cs typeface="Times New Roman"/>
              </a:rPr>
              <a:t>a</a:t>
            </a:r>
            <a:r>
              <a:rPr lang="en-ID" sz="1600" spc="-29" dirty="0" err="1">
                <a:cs typeface="Times New Roman"/>
              </a:rPr>
              <a:t>s</a:t>
            </a:r>
            <a:r>
              <a:rPr lang="en-ID" sz="1600" dirty="0" err="1">
                <a:cs typeface="Times New Roman"/>
              </a:rPr>
              <a:t>i</a:t>
            </a:r>
            <a:r>
              <a:rPr lang="en-ID" sz="1600" spc="-35" dirty="0" err="1">
                <a:cs typeface="Times New Roman"/>
              </a:rPr>
              <a:t>s</a:t>
            </a:r>
            <a:r>
              <a:rPr lang="en-ID" sz="1600" spc="-11" dirty="0" err="1">
                <a:cs typeface="Times New Roman"/>
              </a:rPr>
              <a:t>w</a:t>
            </a:r>
            <a:r>
              <a:rPr lang="en-ID" sz="1600" dirty="0" err="1">
                <a:cs typeface="Times New Roman"/>
              </a:rPr>
              <a:t>a</a:t>
            </a:r>
            <a:r>
              <a:rPr lang="en-ID" sz="1600" spc="247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mampu</a:t>
            </a:r>
            <a:r>
              <a:rPr lang="en-ID" sz="1600" spc="11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menjelaskan</a:t>
            </a:r>
            <a:r>
              <a:rPr lang="en-ID" sz="1600" spc="11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siklus</a:t>
            </a:r>
            <a:r>
              <a:rPr lang="en-ID" sz="1600" spc="11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hidup</a:t>
            </a:r>
            <a:r>
              <a:rPr lang="en-ID" sz="1600" spc="11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proyek</a:t>
            </a:r>
            <a:r>
              <a:rPr lang="en-ID" sz="1600" spc="11" dirty="0">
                <a:cs typeface="Times New Roman"/>
              </a:rPr>
              <a:t>, </a:t>
            </a:r>
            <a:r>
              <a:rPr lang="en-ID" sz="1600" spc="11" dirty="0" err="1">
                <a:cs typeface="Times New Roman"/>
              </a:rPr>
              <a:t>organisasi</a:t>
            </a:r>
            <a:r>
              <a:rPr lang="en-ID" sz="1600" spc="11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dan</a:t>
            </a:r>
            <a:r>
              <a:rPr lang="en-ID" sz="1600" spc="11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tim</a:t>
            </a:r>
            <a:r>
              <a:rPr lang="en-ID" sz="1600" spc="11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proyek</a:t>
            </a:r>
            <a:endParaRPr lang="en-ID" sz="1600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lang="en-ID" sz="1600" dirty="0"/>
          </a:p>
        </p:txBody>
      </p:sp>
      <p:grpSp>
        <p:nvGrpSpPr>
          <p:cNvPr id="4" name="Google Shape;356;p47">
            <a:extLst>
              <a:ext uri="{FF2B5EF4-FFF2-40B4-BE49-F238E27FC236}">
                <a16:creationId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7192760" y="1684804"/>
            <a:ext cx="4462973" cy="3941789"/>
            <a:chOff x="3147275" y="533250"/>
            <a:chExt cx="4704657" cy="4155250"/>
          </a:xfrm>
        </p:grpSpPr>
        <p:sp>
          <p:nvSpPr>
            <p:cNvPr id="5" name="Google Shape;357;p47">
              <a:extLst>
                <a:ext uri="{FF2B5EF4-FFF2-40B4-BE49-F238E27FC236}">
                  <a16:creationId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8;p47">
              <a:extLst>
                <a:ext uri="{FF2B5EF4-FFF2-40B4-BE49-F238E27FC236}">
                  <a16:creationId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;p47">
              <a:extLst>
                <a:ext uri="{FF2B5EF4-FFF2-40B4-BE49-F238E27FC236}">
                  <a16:creationId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;p47">
              <a:extLst>
                <a:ext uri="{FF2B5EF4-FFF2-40B4-BE49-F238E27FC236}">
                  <a16:creationId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1;p47">
              <a:extLst>
                <a:ext uri="{FF2B5EF4-FFF2-40B4-BE49-F238E27FC236}">
                  <a16:creationId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2;p47">
              <a:extLst>
                <a:ext uri="{FF2B5EF4-FFF2-40B4-BE49-F238E27FC236}">
                  <a16:creationId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;p47">
              <a:extLst>
                <a:ext uri="{FF2B5EF4-FFF2-40B4-BE49-F238E27FC236}">
                  <a16:creationId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;p47">
              <a:extLst>
                <a:ext uri="{FF2B5EF4-FFF2-40B4-BE49-F238E27FC236}">
                  <a16:creationId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5;p47">
              <a:extLst>
                <a:ext uri="{FF2B5EF4-FFF2-40B4-BE49-F238E27FC236}">
                  <a16:creationId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6;p47">
              <a:extLst>
                <a:ext uri="{FF2B5EF4-FFF2-40B4-BE49-F238E27FC236}">
                  <a16:creationId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7;p47">
              <a:extLst>
                <a:ext uri="{FF2B5EF4-FFF2-40B4-BE49-F238E27FC236}">
                  <a16:creationId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8;p47">
              <a:extLst>
                <a:ext uri="{FF2B5EF4-FFF2-40B4-BE49-F238E27FC236}">
                  <a16:creationId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9;p47">
              <a:extLst>
                <a:ext uri="{FF2B5EF4-FFF2-40B4-BE49-F238E27FC236}">
                  <a16:creationId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0;p47">
              <a:extLst>
                <a:ext uri="{FF2B5EF4-FFF2-40B4-BE49-F238E27FC236}">
                  <a16:creationId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1;p47">
              <a:extLst>
                <a:ext uri="{FF2B5EF4-FFF2-40B4-BE49-F238E27FC236}">
                  <a16:creationId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2;p47">
              <a:extLst>
                <a:ext uri="{FF2B5EF4-FFF2-40B4-BE49-F238E27FC236}">
                  <a16:creationId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47">
              <a:extLst>
                <a:ext uri="{FF2B5EF4-FFF2-40B4-BE49-F238E27FC236}">
                  <a16:creationId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47">
              <a:extLst>
                <a:ext uri="{FF2B5EF4-FFF2-40B4-BE49-F238E27FC236}">
                  <a16:creationId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47">
              <a:extLst>
                <a:ext uri="{FF2B5EF4-FFF2-40B4-BE49-F238E27FC236}">
                  <a16:creationId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47">
              <a:extLst>
                <a:ext uri="{FF2B5EF4-FFF2-40B4-BE49-F238E27FC236}">
                  <a16:creationId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47">
              <a:extLst>
                <a:ext uri="{FF2B5EF4-FFF2-40B4-BE49-F238E27FC236}">
                  <a16:creationId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8;p47">
              <a:extLst>
                <a:ext uri="{FF2B5EF4-FFF2-40B4-BE49-F238E27FC236}">
                  <a16:creationId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9;p47">
              <a:extLst>
                <a:ext uri="{FF2B5EF4-FFF2-40B4-BE49-F238E27FC236}">
                  <a16:creationId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0;p47">
              <a:extLst>
                <a:ext uri="{FF2B5EF4-FFF2-40B4-BE49-F238E27FC236}">
                  <a16:creationId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1;p47">
              <a:extLst>
                <a:ext uri="{FF2B5EF4-FFF2-40B4-BE49-F238E27FC236}">
                  <a16:creationId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;p47">
              <a:extLst>
                <a:ext uri="{FF2B5EF4-FFF2-40B4-BE49-F238E27FC236}">
                  <a16:creationId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;p47">
              <a:extLst>
                <a:ext uri="{FF2B5EF4-FFF2-40B4-BE49-F238E27FC236}">
                  <a16:creationId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;p47">
              <a:extLst>
                <a:ext uri="{FF2B5EF4-FFF2-40B4-BE49-F238E27FC236}">
                  <a16:creationId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5;p47">
              <a:extLst>
                <a:ext uri="{FF2B5EF4-FFF2-40B4-BE49-F238E27FC236}">
                  <a16:creationId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6;p47">
              <a:extLst>
                <a:ext uri="{FF2B5EF4-FFF2-40B4-BE49-F238E27FC236}">
                  <a16:creationId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7;p47">
              <a:extLst>
                <a:ext uri="{FF2B5EF4-FFF2-40B4-BE49-F238E27FC236}">
                  <a16:creationId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8;p47">
              <a:extLst>
                <a:ext uri="{FF2B5EF4-FFF2-40B4-BE49-F238E27FC236}">
                  <a16:creationId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9;p47">
              <a:extLst>
                <a:ext uri="{FF2B5EF4-FFF2-40B4-BE49-F238E27FC236}">
                  <a16:creationId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0;p47">
              <a:extLst>
                <a:ext uri="{FF2B5EF4-FFF2-40B4-BE49-F238E27FC236}">
                  <a16:creationId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1;p47">
              <a:extLst>
                <a:ext uri="{FF2B5EF4-FFF2-40B4-BE49-F238E27FC236}">
                  <a16:creationId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2;p47">
              <a:extLst>
                <a:ext uri="{FF2B5EF4-FFF2-40B4-BE49-F238E27FC236}">
                  <a16:creationId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3;p47">
              <a:extLst>
                <a:ext uri="{FF2B5EF4-FFF2-40B4-BE49-F238E27FC236}">
                  <a16:creationId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4;p47">
              <a:extLst>
                <a:ext uri="{FF2B5EF4-FFF2-40B4-BE49-F238E27FC236}">
                  <a16:creationId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;p47">
              <a:extLst>
                <a:ext uri="{FF2B5EF4-FFF2-40B4-BE49-F238E27FC236}">
                  <a16:creationId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;p47">
              <a:extLst>
                <a:ext uri="{FF2B5EF4-FFF2-40B4-BE49-F238E27FC236}">
                  <a16:creationId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7;p47">
              <a:extLst>
                <a:ext uri="{FF2B5EF4-FFF2-40B4-BE49-F238E27FC236}">
                  <a16:creationId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8;p47">
              <a:extLst>
                <a:ext uri="{FF2B5EF4-FFF2-40B4-BE49-F238E27FC236}">
                  <a16:creationId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9;p47">
              <a:extLst>
                <a:ext uri="{FF2B5EF4-FFF2-40B4-BE49-F238E27FC236}">
                  <a16:creationId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0;p47">
              <a:extLst>
                <a:ext uri="{FF2B5EF4-FFF2-40B4-BE49-F238E27FC236}">
                  <a16:creationId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1;p47">
              <a:extLst>
                <a:ext uri="{FF2B5EF4-FFF2-40B4-BE49-F238E27FC236}">
                  <a16:creationId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2;p47">
              <a:extLst>
                <a:ext uri="{FF2B5EF4-FFF2-40B4-BE49-F238E27FC236}">
                  <a16:creationId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3;p47">
              <a:extLst>
                <a:ext uri="{FF2B5EF4-FFF2-40B4-BE49-F238E27FC236}">
                  <a16:creationId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4;p47">
              <a:extLst>
                <a:ext uri="{FF2B5EF4-FFF2-40B4-BE49-F238E27FC236}">
                  <a16:creationId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5;p47">
              <a:extLst>
                <a:ext uri="{FF2B5EF4-FFF2-40B4-BE49-F238E27FC236}">
                  <a16:creationId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;p47">
              <a:extLst>
                <a:ext uri="{FF2B5EF4-FFF2-40B4-BE49-F238E27FC236}">
                  <a16:creationId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47">
              <a:extLst>
                <a:ext uri="{FF2B5EF4-FFF2-40B4-BE49-F238E27FC236}">
                  <a16:creationId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8;p47">
              <a:extLst>
                <a:ext uri="{FF2B5EF4-FFF2-40B4-BE49-F238E27FC236}">
                  <a16:creationId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9;p47">
              <a:extLst>
                <a:ext uri="{FF2B5EF4-FFF2-40B4-BE49-F238E27FC236}">
                  <a16:creationId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0;p47">
              <a:extLst>
                <a:ext uri="{FF2B5EF4-FFF2-40B4-BE49-F238E27FC236}">
                  <a16:creationId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1;p47">
              <a:extLst>
                <a:ext uri="{FF2B5EF4-FFF2-40B4-BE49-F238E27FC236}">
                  <a16:creationId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;p47">
              <a:extLst>
                <a:ext uri="{FF2B5EF4-FFF2-40B4-BE49-F238E27FC236}">
                  <a16:creationId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3;p47">
              <a:extLst>
                <a:ext uri="{FF2B5EF4-FFF2-40B4-BE49-F238E27FC236}">
                  <a16:creationId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4;p47">
              <a:extLst>
                <a:ext uri="{FF2B5EF4-FFF2-40B4-BE49-F238E27FC236}">
                  <a16:creationId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5;p47">
              <a:extLst>
                <a:ext uri="{FF2B5EF4-FFF2-40B4-BE49-F238E27FC236}">
                  <a16:creationId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6;p47">
              <a:extLst>
                <a:ext uri="{FF2B5EF4-FFF2-40B4-BE49-F238E27FC236}">
                  <a16:creationId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;p47">
              <a:extLst>
                <a:ext uri="{FF2B5EF4-FFF2-40B4-BE49-F238E27FC236}">
                  <a16:creationId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8;p47">
              <a:extLst>
                <a:ext uri="{FF2B5EF4-FFF2-40B4-BE49-F238E27FC236}">
                  <a16:creationId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9;p47">
              <a:extLst>
                <a:ext uri="{FF2B5EF4-FFF2-40B4-BE49-F238E27FC236}">
                  <a16:creationId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0;p47">
              <a:extLst>
                <a:ext uri="{FF2B5EF4-FFF2-40B4-BE49-F238E27FC236}">
                  <a16:creationId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1;p47">
              <a:extLst>
                <a:ext uri="{FF2B5EF4-FFF2-40B4-BE49-F238E27FC236}">
                  <a16:creationId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2;p47">
              <a:extLst>
                <a:ext uri="{FF2B5EF4-FFF2-40B4-BE49-F238E27FC236}">
                  <a16:creationId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3;p47">
              <a:extLst>
                <a:ext uri="{FF2B5EF4-FFF2-40B4-BE49-F238E27FC236}">
                  <a16:creationId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4;p47">
              <a:extLst>
                <a:ext uri="{FF2B5EF4-FFF2-40B4-BE49-F238E27FC236}">
                  <a16:creationId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5;p47">
              <a:extLst>
                <a:ext uri="{FF2B5EF4-FFF2-40B4-BE49-F238E27FC236}">
                  <a16:creationId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6;p47">
              <a:extLst>
                <a:ext uri="{FF2B5EF4-FFF2-40B4-BE49-F238E27FC236}">
                  <a16:creationId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7;p47">
              <a:extLst>
                <a:ext uri="{FF2B5EF4-FFF2-40B4-BE49-F238E27FC236}">
                  <a16:creationId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8;p47">
              <a:extLst>
                <a:ext uri="{FF2B5EF4-FFF2-40B4-BE49-F238E27FC236}">
                  <a16:creationId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9;p47">
              <a:extLst>
                <a:ext uri="{FF2B5EF4-FFF2-40B4-BE49-F238E27FC236}">
                  <a16:creationId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0;p47">
              <a:extLst>
                <a:ext uri="{FF2B5EF4-FFF2-40B4-BE49-F238E27FC236}">
                  <a16:creationId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;p47">
              <a:extLst>
                <a:ext uri="{FF2B5EF4-FFF2-40B4-BE49-F238E27FC236}">
                  <a16:creationId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B539B913-656A-4855-BB9F-7EDD901C5AFB}"/>
              </a:ext>
            </a:extLst>
          </p:cNvPr>
          <p:cNvSpPr txBox="1">
            <a:spLocks/>
          </p:cNvSpPr>
          <p:nvPr/>
        </p:nvSpPr>
        <p:spPr>
          <a:xfrm>
            <a:off x="1541929" y="3330365"/>
            <a:ext cx="5354172" cy="809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ID" sz="3200" baseline="1207" dirty="0" err="1">
                <a:cs typeface="Times New Roman"/>
              </a:rPr>
              <a:t>Kemampuan</a:t>
            </a:r>
            <a:r>
              <a:rPr lang="en-ID" sz="3200" baseline="1207" dirty="0">
                <a:cs typeface="Times New Roman"/>
              </a:rPr>
              <a:t> Akhir yang </a:t>
            </a:r>
            <a:r>
              <a:rPr lang="en-ID" sz="3200" baseline="1207" dirty="0" err="1">
                <a:cs typeface="Times New Roman"/>
              </a:rPr>
              <a:t>Diharapkan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FB3AE7A1-F012-4542-A649-7AB7CDD493BB}"/>
              </a:ext>
            </a:extLst>
          </p:cNvPr>
          <p:cNvSpPr txBox="1">
            <a:spLocks/>
          </p:cNvSpPr>
          <p:nvPr/>
        </p:nvSpPr>
        <p:spPr>
          <a:xfrm>
            <a:off x="1944410" y="4327596"/>
            <a:ext cx="4476633" cy="141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600" dirty="0" err="1"/>
              <a:t>Ketepatan</a:t>
            </a:r>
            <a:r>
              <a:rPr lang="en-ID" sz="1600" dirty="0"/>
              <a:t> </a:t>
            </a:r>
            <a:r>
              <a:rPr lang="en-ID" sz="1600" dirty="0" err="1"/>
              <a:t>mahasiswa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menjelaskan</a:t>
            </a:r>
            <a:r>
              <a:rPr lang="en-ID" sz="1600" dirty="0"/>
              <a:t> </a:t>
            </a:r>
            <a:r>
              <a:rPr lang="en-ID" sz="1600" dirty="0" err="1"/>
              <a:t>siklus</a:t>
            </a:r>
            <a:r>
              <a:rPr lang="en-ID" sz="1600" dirty="0"/>
              <a:t> </a:t>
            </a:r>
            <a:r>
              <a:rPr lang="en-ID" sz="1600" dirty="0" err="1"/>
              <a:t>hidup</a:t>
            </a:r>
            <a:r>
              <a:rPr lang="en-ID" sz="1600" dirty="0"/>
              <a:t>, </a:t>
            </a:r>
            <a:r>
              <a:rPr lang="en-ID" sz="1600" dirty="0" err="1"/>
              <a:t>organisasi</a:t>
            </a:r>
            <a:r>
              <a:rPr lang="en-ID" sz="1600" dirty="0"/>
              <a:t> </a:t>
            </a:r>
            <a:r>
              <a:rPr lang="en-ID" sz="1600" dirty="0" err="1"/>
              <a:t>dan</a:t>
            </a:r>
            <a:r>
              <a:rPr lang="en-ID" sz="1600" dirty="0"/>
              <a:t> </a:t>
            </a:r>
            <a:r>
              <a:rPr lang="en-ID" sz="1600" dirty="0" err="1"/>
              <a:t>tim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proyek</a:t>
            </a:r>
            <a:r>
              <a:rPr lang="en-ID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31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5789" y="1421823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Kultur</a:t>
            </a:r>
            <a:r>
              <a:rPr lang="en-US" sz="3600" i="1" dirty="0"/>
              <a:t> </a:t>
            </a:r>
            <a:r>
              <a:rPr lang="en-US" sz="3600" i="1" dirty="0" err="1"/>
              <a:t>Organisasi</a:t>
            </a:r>
            <a:endParaRPr lang="en-ID" sz="3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9" y="1841309"/>
            <a:ext cx="3074225" cy="3074225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3848070" y="1627821"/>
            <a:ext cx="7508763" cy="8514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1300" algn="l"/>
              </a:tabLst>
            </a:pPr>
            <a:r>
              <a:rPr spc="135" dirty="0">
                <a:cs typeface="Gill Sans MT"/>
              </a:rPr>
              <a:t>Robbins</a:t>
            </a:r>
            <a:r>
              <a:rPr spc="-30" dirty="0">
                <a:cs typeface="Gill Sans MT"/>
              </a:rPr>
              <a:t> </a:t>
            </a:r>
            <a:r>
              <a:rPr spc="195" dirty="0">
                <a:cs typeface="Gill Sans MT"/>
              </a:rPr>
              <a:t>dan</a:t>
            </a:r>
            <a:r>
              <a:rPr spc="-15" dirty="0">
                <a:cs typeface="Gill Sans MT"/>
              </a:rPr>
              <a:t> </a:t>
            </a:r>
            <a:r>
              <a:rPr spc="140" dirty="0">
                <a:cs typeface="Gill Sans MT"/>
              </a:rPr>
              <a:t>Judge,</a:t>
            </a:r>
            <a:r>
              <a:rPr spc="-25" dirty="0">
                <a:cs typeface="Gill Sans MT"/>
              </a:rPr>
              <a:t> </a:t>
            </a:r>
            <a:r>
              <a:rPr spc="150" dirty="0">
                <a:cs typeface="Gill Sans MT"/>
              </a:rPr>
              <a:t>penulis</a:t>
            </a:r>
            <a:r>
              <a:rPr spc="-20" dirty="0">
                <a:cs typeface="Gill Sans MT"/>
              </a:rPr>
              <a:t> </a:t>
            </a:r>
            <a:r>
              <a:rPr spc="185" dirty="0">
                <a:cs typeface="Gill Sans MT"/>
              </a:rPr>
              <a:t>buku</a:t>
            </a:r>
            <a:r>
              <a:rPr spc="-20" dirty="0">
                <a:cs typeface="Gill Sans MT"/>
              </a:rPr>
              <a:t> </a:t>
            </a:r>
            <a:r>
              <a:rPr spc="160" dirty="0">
                <a:cs typeface="Gill Sans MT"/>
              </a:rPr>
              <a:t>ternama</a:t>
            </a:r>
            <a:r>
              <a:rPr spc="-25" dirty="0">
                <a:cs typeface="Gill Sans MT"/>
              </a:rPr>
              <a:t> </a:t>
            </a:r>
            <a:r>
              <a:rPr spc="160" dirty="0">
                <a:cs typeface="Gill Sans MT"/>
              </a:rPr>
              <a:t>untuk</a:t>
            </a:r>
            <a:r>
              <a:rPr spc="-25" dirty="0">
                <a:cs typeface="Gill Sans MT"/>
              </a:rPr>
              <a:t> </a:t>
            </a:r>
            <a:r>
              <a:rPr spc="95" dirty="0">
                <a:cs typeface="Gill Sans MT"/>
              </a:rPr>
              <a:t>topic  </a:t>
            </a:r>
            <a:r>
              <a:rPr spc="155" dirty="0">
                <a:cs typeface="Gill Sans MT"/>
              </a:rPr>
              <a:t>perilaku</a:t>
            </a:r>
            <a:r>
              <a:rPr spc="-30" dirty="0">
                <a:cs typeface="Gill Sans MT"/>
              </a:rPr>
              <a:t> </a:t>
            </a:r>
            <a:r>
              <a:rPr spc="135" dirty="0">
                <a:cs typeface="Gill Sans MT"/>
              </a:rPr>
              <a:t>organisasi,</a:t>
            </a:r>
            <a:r>
              <a:rPr spc="-30" dirty="0">
                <a:cs typeface="Gill Sans MT"/>
              </a:rPr>
              <a:t> </a:t>
            </a:r>
            <a:r>
              <a:rPr spc="165" dirty="0">
                <a:cs typeface="Gill Sans MT"/>
              </a:rPr>
              <a:t>menyebutkan</a:t>
            </a:r>
            <a:r>
              <a:rPr spc="-30" dirty="0">
                <a:cs typeface="Gill Sans MT"/>
              </a:rPr>
              <a:t> </a:t>
            </a:r>
            <a:r>
              <a:rPr spc="204" dirty="0">
                <a:cs typeface="Gill Sans MT"/>
              </a:rPr>
              <a:t>bahwa</a:t>
            </a:r>
            <a:r>
              <a:rPr spc="-20" dirty="0">
                <a:cs typeface="Gill Sans MT"/>
              </a:rPr>
              <a:t> </a:t>
            </a:r>
            <a:r>
              <a:rPr spc="125" dirty="0">
                <a:cs typeface="Gill Sans MT"/>
              </a:rPr>
              <a:t>terdapat</a:t>
            </a:r>
            <a:r>
              <a:rPr spc="-25" dirty="0">
                <a:cs typeface="Gill Sans MT"/>
              </a:rPr>
              <a:t> </a:t>
            </a:r>
            <a:r>
              <a:rPr spc="90" dirty="0">
                <a:cs typeface="Gill Sans MT"/>
              </a:rPr>
              <a:t>10  </a:t>
            </a:r>
            <a:r>
              <a:rPr spc="130" dirty="0">
                <a:cs typeface="Gill Sans MT"/>
              </a:rPr>
              <a:t>karakteristik</a:t>
            </a:r>
            <a:r>
              <a:rPr spc="-25" dirty="0">
                <a:cs typeface="Gill Sans MT"/>
              </a:rPr>
              <a:t> </a:t>
            </a:r>
            <a:r>
              <a:rPr spc="155" dirty="0">
                <a:cs typeface="Gill Sans MT"/>
              </a:rPr>
              <a:t>dari</a:t>
            </a:r>
            <a:r>
              <a:rPr spc="-25" dirty="0">
                <a:cs typeface="Gill Sans MT"/>
              </a:rPr>
              <a:t> </a:t>
            </a:r>
            <a:r>
              <a:rPr spc="140" dirty="0">
                <a:cs typeface="Gill Sans MT"/>
              </a:rPr>
              <a:t>kultur</a:t>
            </a:r>
            <a:r>
              <a:rPr spc="-20" dirty="0">
                <a:cs typeface="Gill Sans MT"/>
              </a:rPr>
              <a:t> </a:t>
            </a:r>
            <a:r>
              <a:rPr spc="145" dirty="0">
                <a:cs typeface="Gill Sans MT"/>
              </a:rPr>
              <a:t>organisasi</a:t>
            </a:r>
            <a:r>
              <a:rPr spc="-35" dirty="0">
                <a:cs typeface="Gill Sans MT"/>
              </a:rPr>
              <a:t> </a:t>
            </a:r>
            <a:r>
              <a:rPr spc="195" dirty="0">
                <a:cs typeface="Gill Sans MT"/>
              </a:rPr>
              <a:t>yang</a:t>
            </a:r>
            <a:r>
              <a:rPr spc="-20" dirty="0">
                <a:cs typeface="Gill Sans MT"/>
              </a:rPr>
              <a:t> </a:t>
            </a:r>
            <a:r>
              <a:rPr spc="145" dirty="0">
                <a:cs typeface="Gill Sans MT"/>
              </a:rPr>
              <a:t>meliputi:</a:t>
            </a:r>
            <a:endParaRPr dirty="0">
              <a:cs typeface="Gill Sans MT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3737618" y="4462480"/>
            <a:ext cx="8138437" cy="57592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6700" marR="30480" indent="-228600">
              <a:lnSpc>
                <a:spcPct val="101899"/>
              </a:lnSpc>
              <a:spcBef>
                <a:spcPts val="8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66065" algn="l"/>
                <a:tab pos="266700" algn="l"/>
              </a:tabLst>
            </a:pPr>
            <a:r>
              <a:rPr spc="125" dirty="0">
                <a:cs typeface="Gill Sans MT"/>
              </a:rPr>
              <a:t>Proyek</a:t>
            </a:r>
            <a:r>
              <a:rPr spc="-25" dirty="0">
                <a:cs typeface="Gill Sans MT"/>
              </a:rPr>
              <a:t> </a:t>
            </a:r>
            <a:r>
              <a:rPr spc="150" dirty="0">
                <a:cs typeface="Gill Sans MT"/>
              </a:rPr>
              <a:t>cenderung</a:t>
            </a:r>
            <a:r>
              <a:rPr spc="-10" dirty="0">
                <a:cs typeface="Gill Sans MT"/>
              </a:rPr>
              <a:t> </a:t>
            </a:r>
            <a:r>
              <a:rPr spc="200" dirty="0">
                <a:cs typeface="Gill Sans MT"/>
              </a:rPr>
              <a:t>akan</a:t>
            </a:r>
            <a:r>
              <a:rPr spc="-25" dirty="0">
                <a:cs typeface="Gill Sans MT"/>
              </a:rPr>
              <a:t> </a:t>
            </a:r>
            <a:r>
              <a:rPr spc="125" dirty="0">
                <a:cs typeface="Gill Sans MT"/>
              </a:rPr>
              <a:t>sukses</a:t>
            </a:r>
            <a:r>
              <a:rPr spc="-35" dirty="0">
                <a:cs typeface="Gill Sans MT"/>
              </a:rPr>
              <a:t> </a:t>
            </a:r>
            <a:r>
              <a:rPr spc="175" dirty="0">
                <a:cs typeface="Gill Sans MT"/>
              </a:rPr>
              <a:t>apabila</a:t>
            </a:r>
            <a:r>
              <a:rPr spc="-25" dirty="0">
                <a:cs typeface="Gill Sans MT"/>
              </a:rPr>
              <a:t> </a:t>
            </a:r>
            <a:r>
              <a:rPr spc="140" dirty="0">
                <a:cs typeface="Gill Sans MT"/>
              </a:rPr>
              <a:t>kultur</a:t>
            </a:r>
            <a:r>
              <a:rPr spc="-15" dirty="0">
                <a:cs typeface="Gill Sans MT"/>
              </a:rPr>
              <a:t> </a:t>
            </a:r>
            <a:r>
              <a:rPr spc="145" dirty="0">
                <a:cs typeface="Gill Sans MT"/>
              </a:rPr>
              <a:t>organisasi  </a:t>
            </a:r>
            <a:r>
              <a:rPr spc="185" dirty="0">
                <a:cs typeface="Gill Sans MT"/>
              </a:rPr>
              <a:t>pada</a:t>
            </a:r>
            <a:r>
              <a:rPr spc="-15" dirty="0">
                <a:cs typeface="Gill Sans MT"/>
              </a:rPr>
              <a:t> </a:t>
            </a:r>
            <a:r>
              <a:rPr spc="125" dirty="0">
                <a:cs typeface="Gill Sans MT"/>
              </a:rPr>
              <a:t>karakteristik</a:t>
            </a:r>
            <a:r>
              <a:rPr spc="-15" dirty="0">
                <a:cs typeface="Gill Sans MT"/>
              </a:rPr>
              <a:t> </a:t>
            </a:r>
            <a:r>
              <a:rPr spc="145" dirty="0">
                <a:cs typeface="Gill Sans MT"/>
              </a:rPr>
              <a:t>bertanda</a:t>
            </a:r>
            <a:r>
              <a:rPr spc="-5" dirty="0">
                <a:cs typeface="Gill Sans MT"/>
              </a:rPr>
              <a:t> </a:t>
            </a:r>
            <a:r>
              <a:rPr spc="127" baseline="26143" dirty="0">
                <a:cs typeface="Gill Sans MT"/>
              </a:rPr>
              <a:t>*</a:t>
            </a:r>
            <a:r>
              <a:rPr spc="187" baseline="26143" dirty="0">
                <a:cs typeface="Gill Sans MT"/>
              </a:rPr>
              <a:t> </a:t>
            </a:r>
            <a:r>
              <a:rPr spc="145" dirty="0">
                <a:cs typeface="Gill Sans MT"/>
              </a:rPr>
              <a:t>kuat</a:t>
            </a:r>
            <a:r>
              <a:rPr spc="-5" dirty="0">
                <a:cs typeface="Gill Sans MT"/>
              </a:rPr>
              <a:t> </a:t>
            </a:r>
            <a:r>
              <a:rPr spc="190" dirty="0">
                <a:cs typeface="Gill Sans MT"/>
              </a:rPr>
              <a:t>dan</a:t>
            </a:r>
            <a:r>
              <a:rPr spc="-10" dirty="0">
                <a:cs typeface="Gill Sans MT"/>
              </a:rPr>
              <a:t> </a:t>
            </a:r>
            <a:r>
              <a:rPr spc="125" dirty="0">
                <a:cs typeface="Gill Sans MT"/>
              </a:rPr>
              <a:t>karakteristik</a:t>
            </a:r>
            <a:r>
              <a:rPr spc="-25" dirty="0">
                <a:cs typeface="Gill Sans MT"/>
              </a:rPr>
              <a:t> </a:t>
            </a:r>
            <a:r>
              <a:rPr spc="175" dirty="0">
                <a:cs typeface="Gill Sans MT"/>
              </a:rPr>
              <a:t>lainnya  </a:t>
            </a:r>
            <a:r>
              <a:rPr spc="170" dirty="0">
                <a:cs typeface="Gill Sans MT"/>
              </a:rPr>
              <a:t>berimbang</a:t>
            </a:r>
            <a:endParaRPr dirty="0">
              <a:cs typeface="Gill Sans MT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4001331" y="2683934"/>
            <a:ext cx="2258971" cy="1454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305" indent="-116839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125" dirty="0">
                <a:cs typeface="Gill Sans MT"/>
              </a:rPr>
              <a:t>Member</a:t>
            </a:r>
            <a:r>
              <a:rPr spc="-55" dirty="0">
                <a:cs typeface="Gill Sans MT"/>
              </a:rPr>
              <a:t> </a:t>
            </a:r>
            <a:r>
              <a:rPr spc="95" dirty="0">
                <a:cs typeface="Gill Sans MT"/>
              </a:rPr>
              <a:t>identity</a:t>
            </a:r>
            <a:r>
              <a:rPr spc="142" baseline="26455" dirty="0">
                <a:cs typeface="Gill Sans MT"/>
              </a:rPr>
              <a:t>*</a:t>
            </a:r>
            <a:endParaRPr baseline="26455"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105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75" dirty="0">
                <a:cs typeface="Gill Sans MT"/>
              </a:rPr>
              <a:t>Group </a:t>
            </a:r>
            <a:r>
              <a:rPr spc="120" dirty="0">
                <a:cs typeface="Gill Sans MT"/>
              </a:rPr>
              <a:t>emphasis</a:t>
            </a:r>
            <a:r>
              <a:rPr spc="-180" dirty="0">
                <a:cs typeface="Gill Sans MT"/>
              </a:rPr>
              <a:t> </a:t>
            </a:r>
            <a:r>
              <a:rPr spc="7" baseline="26455" dirty="0">
                <a:cs typeface="Arial"/>
              </a:rPr>
              <a:t>*</a:t>
            </a:r>
            <a:endParaRPr baseline="26455" dirty="0">
              <a:cs typeface="Arial"/>
            </a:endParaRPr>
          </a:p>
          <a:p>
            <a:pPr marL="154305" indent="-116839">
              <a:lnSpc>
                <a:spcPct val="100000"/>
              </a:lnSpc>
              <a:spcBef>
                <a:spcPts val="765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85" dirty="0">
                <a:cs typeface="Gill Sans MT"/>
              </a:rPr>
              <a:t>People</a:t>
            </a:r>
            <a:r>
              <a:rPr spc="-35" dirty="0">
                <a:cs typeface="Gill Sans MT"/>
              </a:rPr>
              <a:t> </a:t>
            </a:r>
            <a:r>
              <a:rPr spc="90" dirty="0">
                <a:cs typeface="Gill Sans MT"/>
              </a:rPr>
              <a:t>focus</a:t>
            </a:r>
            <a:endParaRPr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675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80" dirty="0">
                <a:cs typeface="Gill Sans MT"/>
              </a:rPr>
              <a:t>Unit </a:t>
            </a:r>
            <a:r>
              <a:rPr spc="100" dirty="0">
                <a:cs typeface="Gill Sans MT"/>
              </a:rPr>
              <a:t>integration</a:t>
            </a:r>
            <a:r>
              <a:rPr spc="-254" dirty="0">
                <a:cs typeface="Gill Sans MT"/>
              </a:rPr>
              <a:t> </a:t>
            </a:r>
            <a:r>
              <a:rPr spc="97" baseline="24305" dirty="0">
                <a:cs typeface="Gill Sans MT"/>
              </a:rPr>
              <a:t>*</a:t>
            </a:r>
            <a:endParaRPr baseline="24305" dirty="0">
              <a:cs typeface="Gill Sans MT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6659074" y="2626750"/>
            <a:ext cx="2631483" cy="14760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54305" indent="-116839">
              <a:lnSpc>
                <a:spcPct val="100000"/>
              </a:lnSpc>
              <a:spcBef>
                <a:spcPts val="77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45" dirty="0">
                <a:solidFill>
                  <a:srgbClr val="434343"/>
                </a:solidFill>
                <a:cs typeface="Gill Sans MT"/>
              </a:rPr>
              <a:t>Control</a:t>
            </a:r>
            <a:endParaRPr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675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95" dirty="0">
                <a:solidFill>
                  <a:srgbClr val="434343"/>
                </a:solidFill>
                <a:cs typeface="Gill Sans MT"/>
              </a:rPr>
              <a:t>Risk </a:t>
            </a:r>
            <a:r>
              <a:rPr spc="80" dirty="0">
                <a:solidFill>
                  <a:srgbClr val="434343"/>
                </a:solidFill>
                <a:cs typeface="Gill Sans MT"/>
              </a:rPr>
              <a:t>tolerance</a:t>
            </a:r>
            <a:r>
              <a:rPr spc="-15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7" baseline="24305" dirty="0">
                <a:solidFill>
                  <a:srgbClr val="FF0000"/>
                </a:solidFill>
                <a:cs typeface="Gill Sans MT"/>
              </a:rPr>
              <a:t>*</a:t>
            </a:r>
            <a:endParaRPr baseline="24305"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665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110" dirty="0">
                <a:solidFill>
                  <a:srgbClr val="434343"/>
                </a:solidFill>
                <a:cs typeface="Gill Sans MT"/>
              </a:rPr>
              <a:t>Reward </a:t>
            </a:r>
            <a:r>
              <a:rPr spc="90" dirty="0">
                <a:solidFill>
                  <a:srgbClr val="434343"/>
                </a:solidFill>
                <a:cs typeface="Gill Sans MT"/>
              </a:rPr>
              <a:t>criteria</a:t>
            </a:r>
            <a:r>
              <a:rPr spc="-17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7" baseline="24305" dirty="0">
                <a:solidFill>
                  <a:srgbClr val="FF0000"/>
                </a:solidFill>
                <a:cs typeface="Gill Sans MT"/>
              </a:rPr>
              <a:t>*</a:t>
            </a:r>
            <a:endParaRPr baseline="24305"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67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65" dirty="0">
                <a:solidFill>
                  <a:srgbClr val="434343"/>
                </a:solidFill>
                <a:cs typeface="Gill Sans MT"/>
              </a:rPr>
              <a:t>Conflict </a:t>
            </a:r>
            <a:r>
              <a:rPr spc="80" dirty="0">
                <a:solidFill>
                  <a:srgbClr val="434343"/>
                </a:solidFill>
                <a:cs typeface="Gill Sans MT"/>
              </a:rPr>
              <a:t>tolerance</a:t>
            </a:r>
            <a:r>
              <a:rPr spc="-22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7" baseline="24305" dirty="0">
                <a:solidFill>
                  <a:srgbClr val="FF0000"/>
                </a:solidFill>
                <a:cs typeface="Gill Sans MT"/>
              </a:rPr>
              <a:t>*</a:t>
            </a:r>
            <a:endParaRPr baseline="24305" dirty="0">
              <a:cs typeface="Gill Sans MT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9369471" y="2697582"/>
            <a:ext cx="2722443" cy="933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305" marR="683895" indent="-116839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185" dirty="0">
                <a:solidFill>
                  <a:srgbClr val="434343"/>
                </a:solidFill>
                <a:cs typeface="Gill Sans MT"/>
              </a:rPr>
              <a:t>M</a:t>
            </a:r>
            <a:r>
              <a:rPr spc="120" dirty="0">
                <a:solidFill>
                  <a:srgbClr val="434343"/>
                </a:solidFill>
                <a:cs typeface="Gill Sans MT"/>
              </a:rPr>
              <a:t>ean</a:t>
            </a:r>
            <a:r>
              <a:rPr spc="100" dirty="0">
                <a:solidFill>
                  <a:srgbClr val="434343"/>
                </a:solidFill>
                <a:cs typeface="Gill Sans MT"/>
              </a:rPr>
              <a:t>s</a:t>
            </a:r>
            <a:r>
              <a:rPr spc="-25" dirty="0">
                <a:solidFill>
                  <a:srgbClr val="434343"/>
                </a:solidFill>
                <a:cs typeface="Gill Sans MT"/>
              </a:rPr>
              <a:t>-</a:t>
            </a:r>
            <a:r>
              <a:rPr spc="90" dirty="0">
                <a:solidFill>
                  <a:srgbClr val="434343"/>
                </a:solidFill>
                <a:cs typeface="Gill Sans MT"/>
              </a:rPr>
              <a:t>ends  orientation</a:t>
            </a:r>
            <a:endParaRPr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67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75" dirty="0">
                <a:solidFill>
                  <a:srgbClr val="434343"/>
                </a:solidFill>
                <a:cs typeface="Gill Sans MT"/>
              </a:rPr>
              <a:t>Open-systems </a:t>
            </a:r>
            <a:r>
              <a:rPr spc="90" dirty="0">
                <a:solidFill>
                  <a:srgbClr val="434343"/>
                </a:solidFill>
                <a:cs typeface="Gill Sans MT"/>
              </a:rPr>
              <a:t>focus</a:t>
            </a:r>
            <a:r>
              <a:rPr spc="-16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7" baseline="24305" dirty="0">
                <a:solidFill>
                  <a:srgbClr val="FF0000"/>
                </a:solidFill>
                <a:cs typeface="Gill Sans MT"/>
              </a:rPr>
              <a:t>*</a:t>
            </a:r>
            <a:endParaRPr baseline="24305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3118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5789" y="1421823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Kultur</a:t>
            </a:r>
            <a:r>
              <a:rPr lang="en-US" sz="3600" i="1" dirty="0"/>
              <a:t> </a:t>
            </a:r>
            <a:r>
              <a:rPr lang="en-US" sz="3600" i="1" dirty="0" err="1"/>
              <a:t>Organisasi</a:t>
            </a:r>
            <a:endParaRPr lang="en-ID" sz="3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9" y="1841309"/>
            <a:ext cx="3074225" cy="3074225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3848070" y="1627821"/>
            <a:ext cx="7508763" cy="8514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1300" algn="l"/>
              </a:tabLst>
            </a:pPr>
            <a:r>
              <a:rPr spc="135" dirty="0">
                <a:cs typeface="Gill Sans MT"/>
              </a:rPr>
              <a:t>Robbins</a:t>
            </a:r>
            <a:r>
              <a:rPr spc="-30" dirty="0">
                <a:cs typeface="Gill Sans MT"/>
              </a:rPr>
              <a:t> </a:t>
            </a:r>
            <a:r>
              <a:rPr spc="195" dirty="0">
                <a:cs typeface="Gill Sans MT"/>
              </a:rPr>
              <a:t>dan</a:t>
            </a:r>
            <a:r>
              <a:rPr spc="-15" dirty="0">
                <a:cs typeface="Gill Sans MT"/>
              </a:rPr>
              <a:t> </a:t>
            </a:r>
            <a:r>
              <a:rPr spc="140" dirty="0">
                <a:cs typeface="Gill Sans MT"/>
              </a:rPr>
              <a:t>Judge,</a:t>
            </a:r>
            <a:r>
              <a:rPr spc="-25" dirty="0">
                <a:cs typeface="Gill Sans MT"/>
              </a:rPr>
              <a:t> </a:t>
            </a:r>
            <a:r>
              <a:rPr spc="150" dirty="0">
                <a:cs typeface="Gill Sans MT"/>
              </a:rPr>
              <a:t>penulis</a:t>
            </a:r>
            <a:r>
              <a:rPr spc="-20" dirty="0">
                <a:cs typeface="Gill Sans MT"/>
              </a:rPr>
              <a:t> </a:t>
            </a:r>
            <a:r>
              <a:rPr spc="185" dirty="0">
                <a:cs typeface="Gill Sans MT"/>
              </a:rPr>
              <a:t>buku</a:t>
            </a:r>
            <a:r>
              <a:rPr spc="-20" dirty="0">
                <a:cs typeface="Gill Sans MT"/>
              </a:rPr>
              <a:t> </a:t>
            </a:r>
            <a:r>
              <a:rPr spc="160" dirty="0">
                <a:cs typeface="Gill Sans MT"/>
              </a:rPr>
              <a:t>ternama</a:t>
            </a:r>
            <a:r>
              <a:rPr spc="-25" dirty="0">
                <a:cs typeface="Gill Sans MT"/>
              </a:rPr>
              <a:t> </a:t>
            </a:r>
            <a:r>
              <a:rPr spc="160" dirty="0">
                <a:cs typeface="Gill Sans MT"/>
              </a:rPr>
              <a:t>untuk</a:t>
            </a:r>
            <a:r>
              <a:rPr spc="-25" dirty="0">
                <a:cs typeface="Gill Sans MT"/>
              </a:rPr>
              <a:t> </a:t>
            </a:r>
            <a:r>
              <a:rPr spc="95" dirty="0">
                <a:cs typeface="Gill Sans MT"/>
              </a:rPr>
              <a:t>topic  </a:t>
            </a:r>
            <a:r>
              <a:rPr spc="155" dirty="0">
                <a:cs typeface="Gill Sans MT"/>
              </a:rPr>
              <a:t>perilaku</a:t>
            </a:r>
            <a:r>
              <a:rPr spc="-30" dirty="0">
                <a:cs typeface="Gill Sans MT"/>
              </a:rPr>
              <a:t> </a:t>
            </a:r>
            <a:r>
              <a:rPr spc="135" dirty="0">
                <a:cs typeface="Gill Sans MT"/>
              </a:rPr>
              <a:t>organisasi,</a:t>
            </a:r>
            <a:r>
              <a:rPr spc="-30" dirty="0">
                <a:cs typeface="Gill Sans MT"/>
              </a:rPr>
              <a:t> </a:t>
            </a:r>
            <a:r>
              <a:rPr spc="165" dirty="0">
                <a:cs typeface="Gill Sans MT"/>
              </a:rPr>
              <a:t>menyebutkan</a:t>
            </a:r>
            <a:r>
              <a:rPr spc="-30" dirty="0">
                <a:cs typeface="Gill Sans MT"/>
              </a:rPr>
              <a:t> </a:t>
            </a:r>
            <a:r>
              <a:rPr spc="204" dirty="0">
                <a:cs typeface="Gill Sans MT"/>
              </a:rPr>
              <a:t>bahwa</a:t>
            </a:r>
            <a:r>
              <a:rPr spc="-20" dirty="0">
                <a:cs typeface="Gill Sans MT"/>
              </a:rPr>
              <a:t> </a:t>
            </a:r>
            <a:r>
              <a:rPr spc="125" dirty="0">
                <a:cs typeface="Gill Sans MT"/>
              </a:rPr>
              <a:t>terdapat</a:t>
            </a:r>
            <a:r>
              <a:rPr spc="-25" dirty="0">
                <a:cs typeface="Gill Sans MT"/>
              </a:rPr>
              <a:t> </a:t>
            </a:r>
            <a:r>
              <a:rPr spc="90" dirty="0">
                <a:cs typeface="Gill Sans MT"/>
              </a:rPr>
              <a:t>10  </a:t>
            </a:r>
            <a:r>
              <a:rPr spc="130" dirty="0">
                <a:cs typeface="Gill Sans MT"/>
              </a:rPr>
              <a:t>karakteristik</a:t>
            </a:r>
            <a:r>
              <a:rPr spc="-25" dirty="0">
                <a:cs typeface="Gill Sans MT"/>
              </a:rPr>
              <a:t> </a:t>
            </a:r>
            <a:r>
              <a:rPr spc="155" dirty="0">
                <a:cs typeface="Gill Sans MT"/>
              </a:rPr>
              <a:t>dari</a:t>
            </a:r>
            <a:r>
              <a:rPr spc="-25" dirty="0">
                <a:cs typeface="Gill Sans MT"/>
              </a:rPr>
              <a:t> </a:t>
            </a:r>
            <a:r>
              <a:rPr spc="140" dirty="0">
                <a:cs typeface="Gill Sans MT"/>
              </a:rPr>
              <a:t>kultur</a:t>
            </a:r>
            <a:r>
              <a:rPr spc="-20" dirty="0">
                <a:cs typeface="Gill Sans MT"/>
              </a:rPr>
              <a:t> </a:t>
            </a:r>
            <a:r>
              <a:rPr spc="145" dirty="0">
                <a:cs typeface="Gill Sans MT"/>
              </a:rPr>
              <a:t>organisasi</a:t>
            </a:r>
            <a:r>
              <a:rPr spc="-35" dirty="0">
                <a:cs typeface="Gill Sans MT"/>
              </a:rPr>
              <a:t> </a:t>
            </a:r>
            <a:r>
              <a:rPr spc="195" dirty="0">
                <a:cs typeface="Gill Sans MT"/>
              </a:rPr>
              <a:t>yang</a:t>
            </a:r>
            <a:r>
              <a:rPr spc="-20" dirty="0">
                <a:cs typeface="Gill Sans MT"/>
              </a:rPr>
              <a:t> </a:t>
            </a:r>
            <a:r>
              <a:rPr spc="145" dirty="0">
                <a:cs typeface="Gill Sans MT"/>
              </a:rPr>
              <a:t>meliputi:</a:t>
            </a:r>
            <a:endParaRPr dirty="0">
              <a:cs typeface="Gill Sans MT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3737618" y="4462480"/>
            <a:ext cx="8138437" cy="57592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6700" marR="30480" indent="-228600">
              <a:lnSpc>
                <a:spcPct val="101899"/>
              </a:lnSpc>
              <a:spcBef>
                <a:spcPts val="8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66065" algn="l"/>
                <a:tab pos="266700" algn="l"/>
              </a:tabLst>
            </a:pPr>
            <a:r>
              <a:rPr spc="125" dirty="0">
                <a:cs typeface="Gill Sans MT"/>
              </a:rPr>
              <a:t>Proyek</a:t>
            </a:r>
            <a:r>
              <a:rPr spc="-25" dirty="0">
                <a:cs typeface="Gill Sans MT"/>
              </a:rPr>
              <a:t> </a:t>
            </a:r>
            <a:r>
              <a:rPr spc="150" dirty="0">
                <a:cs typeface="Gill Sans MT"/>
              </a:rPr>
              <a:t>cenderung</a:t>
            </a:r>
            <a:r>
              <a:rPr spc="-10" dirty="0">
                <a:cs typeface="Gill Sans MT"/>
              </a:rPr>
              <a:t> </a:t>
            </a:r>
            <a:r>
              <a:rPr spc="200" dirty="0">
                <a:cs typeface="Gill Sans MT"/>
              </a:rPr>
              <a:t>akan</a:t>
            </a:r>
            <a:r>
              <a:rPr spc="-25" dirty="0">
                <a:cs typeface="Gill Sans MT"/>
              </a:rPr>
              <a:t> </a:t>
            </a:r>
            <a:r>
              <a:rPr spc="125" dirty="0">
                <a:cs typeface="Gill Sans MT"/>
              </a:rPr>
              <a:t>sukses</a:t>
            </a:r>
            <a:r>
              <a:rPr spc="-35" dirty="0">
                <a:cs typeface="Gill Sans MT"/>
              </a:rPr>
              <a:t> </a:t>
            </a:r>
            <a:r>
              <a:rPr spc="175" dirty="0">
                <a:cs typeface="Gill Sans MT"/>
              </a:rPr>
              <a:t>apabila</a:t>
            </a:r>
            <a:r>
              <a:rPr spc="-25" dirty="0">
                <a:cs typeface="Gill Sans MT"/>
              </a:rPr>
              <a:t> </a:t>
            </a:r>
            <a:r>
              <a:rPr spc="140" dirty="0">
                <a:cs typeface="Gill Sans MT"/>
              </a:rPr>
              <a:t>kultur</a:t>
            </a:r>
            <a:r>
              <a:rPr spc="-15" dirty="0">
                <a:cs typeface="Gill Sans MT"/>
              </a:rPr>
              <a:t> </a:t>
            </a:r>
            <a:r>
              <a:rPr spc="145" dirty="0">
                <a:cs typeface="Gill Sans MT"/>
              </a:rPr>
              <a:t>organisasi  </a:t>
            </a:r>
            <a:r>
              <a:rPr spc="185" dirty="0">
                <a:cs typeface="Gill Sans MT"/>
              </a:rPr>
              <a:t>pada</a:t>
            </a:r>
            <a:r>
              <a:rPr spc="-15" dirty="0">
                <a:cs typeface="Gill Sans MT"/>
              </a:rPr>
              <a:t> </a:t>
            </a:r>
            <a:r>
              <a:rPr spc="125" dirty="0">
                <a:cs typeface="Gill Sans MT"/>
              </a:rPr>
              <a:t>karakteristik</a:t>
            </a:r>
            <a:r>
              <a:rPr spc="-15" dirty="0">
                <a:cs typeface="Gill Sans MT"/>
              </a:rPr>
              <a:t> </a:t>
            </a:r>
            <a:r>
              <a:rPr spc="145" dirty="0">
                <a:cs typeface="Gill Sans MT"/>
              </a:rPr>
              <a:t>bertanda</a:t>
            </a:r>
            <a:r>
              <a:rPr spc="-5" dirty="0">
                <a:cs typeface="Gill Sans MT"/>
              </a:rPr>
              <a:t> </a:t>
            </a:r>
            <a:r>
              <a:rPr spc="127" baseline="26143" dirty="0">
                <a:cs typeface="Gill Sans MT"/>
              </a:rPr>
              <a:t>*</a:t>
            </a:r>
            <a:r>
              <a:rPr spc="187" baseline="26143" dirty="0">
                <a:cs typeface="Gill Sans MT"/>
              </a:rPr>
              <a:t> </a:t>
            </a:r>
            <a:r>
              <a:rPr spc="145" dirty="0">
                <a:cs typeface="Gill Sans MT"/>
              </a:rPr>
              <a:t>kuat</a:t>
            </a:r>
            <a:r>
              <a:rPr spc="-5" dirty="0">
                <a:cs typeface="Gill Sans MT"/>
              </a:rPr>
              <a:t> </a:t>
            </a:r>
            <a:r>
              <a:rPr spc="190" dirty="0">
                <a:cs typeface="Gill Sans MT"/>
              </a:rPr>
              <a:t>dan</a:t>
            </a:r>
            <a:r>
              <a:rPr spc="-10" dirty="0">
                <a:cs typeface="Gill Sans MT"/>
              </a:rPr>
              <a:t> </a:t>
            </a:r>
            <a:r>
              <a:rPr spc="125" dirty="0">
                <a:cs typeface="Gill Sans MT"/>
              </a:rPr>
              <a:t>karakteristik</a:t>
            </a:r>
            <a:r>
              <a:rPr spc="-25" dirty="0">
                <a:cs typeface="Gill Sans MT"/>
              </a:rPr>
              <a:t> </a:t>
            </a:r>
            <a:r>
              <a:rPr spc="175" dirty="0">
                <a:cs typeface="Gill Sans MT"/>
              </a:rPr>
              <a:t>lainnya  </a:t>
            </a:r>
            <a:r>
              <a:rPr spc="170" dirty="0">
                <a:cs typeface="Gill Sans MT"/>
              </a:rPr>
              <a:t>berimbang</a:t>
            </a:r>
            <a:endParaRPr dirty="0">
              <a:cs typeface="Gill Sans MT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4001331" y="2683934"/>
            <a:ext cx="2258971" cy="1454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305" indent="-116839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125" dirty="0">
                <a:cs typeface="Gill Sans MT"/>
              </a:rPr>
              <a:t>Member</a:t>
            </a:r>
            <a:r>
              <a:rPr spc="-55" dirty="0">
                <a:cs typeface="Gill Sans MT"/>
              </a:rPr>
              <a:t> </a:t>
            </a:r>
            <a:r>
              <a:rPr spc="95" dirty="0">
                <a:cs typeface="Gill Sans MT"/>
              </a:rPr>
              <a:t>identity</a:t>
            </a:r>
            <a:r>
              <a:rPr spc="142" baseline="26455" dirty="0">
                <a:cs typeface="Gill Sans MT"/>
              </a:rPr>
              <a:t>*</a:t>
            </a:r>
            <a:endParaRPr baseline="26455"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105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75" dirty="0">
                <a:cs typeface="Gill Sans MT"/>
              </a:rPr>
              <a:t>Group </a:t>
            </a:r>
            <a:r>
              <a:rPr spc="120" dirty="0">
                <a:cs typeface="Gill Sans MT"/>
              </a:rPr>
              <a:t>emphasis</a:t>
            </a:r>
            <a:r>
              <a:rPr spc="-180" dirty="0">
                <a:cs typeface="Gill Sans MT"/>
              </a:rPr>
              <a:t> </a:t>
            </a:r>
            <a:r>
              <a:rPr spc="7" baseline="26455" dirty="0">
                <a:cs typeface="Arial"/>
              </a:rPr>
              <a:t>*</a:t>
            </a:r>
            <a:endParaRPr baseline="26455" dirty="0">
              <a:cs typeface="Arial"/>
            </a:endParaRPr>
          </a:p>
          <a:p>
            <a:pPr marL="154305" indent="-116839">
              <a:lnSpc>
                <a:spcPct val="100000"/>
              </a:lnSpc>
              <a:spcBef>
                <a:spcPts val="765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85" dirty="0">
                <a:cs typeface="Gill Sans MT"/>
              </a:rPr>
              <a:t>People</a:t>
            </a:r>
            <a:r>
              <a:rPr spc="-35" dirty="0">
                <a:cs typeface="Gill Sans MT"/>
              </a:rPr>
              <a:t> </a:t>
            </a:r>
            <a:r>
              <a:rPr spc="90" dirty="0">
                <a:cs typeface="Gill Sans MT"/>
              </a:rPr>
              <a:t>focus</a:t>
            </a:r>
            <a:endParaRPr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675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80" dirty="0">
                <a:cs typeface="Gill Sans MT"/>
              </a:rPr>
              <a:t>Unit </a:t>
            </a:r>
            <a:r>
              <a:rPr spc="100" dirty="0">
                <a:cs typeface="Gill Sans MT"/>
              </a:rPr>
              <a:t>integration</a:t>
            </a:r>
            <a:r>
              <a:rPr spc="-254" dirty="0">
                <a:cs typeface="Gill Sans MT"/>
              </a:rPr>
              <a:t> </a:t>
            </a:r>
            <a:r>
              <a:rPr spc="97" baseline="24305" dirty="0">
                <a:cs typeface="Gill Sans MT"/>
              </a:rPr>
              <a:t>*</a:t>
            </a:r>
            <a:endParaRPr baseline="24305" dirty="0">
              <a:cs typeface="Gill Sans MT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6659074" y="2626750"/>
            <a:ext cx="2631483" cy="14760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54305" indent="-116839">
              <a:lnSpc>
                <a:spcPct val="100000"/>
              </a:lnSpc>
              <a:spcBef>
                <a:spcPts val="77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45" dirty="0">
                <a:solidFill>
                  <a:srgbClr val="434343"/>
                </a:solidFill>
                <a:cs typeface="Gill Sans MT"/>
              </a:rPr>
              <a:t>Control</a:t>
            </a:r>
            <a:endParaRPr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675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95" dirty="0">
                <a:solidFill>
                  <a:srgbClr val="434343"/>
                </a:solidFill>
                <a:cs typeface="Gill Sans MT"/>
              </a:rPr>
              <a:t>Risk </a:t>
            </a:r>
            <a:r>
              <a:rPr spc="80" dirty="0">
                <a:solidFill>
                  <a:srgbClr val="434343"/>
                </a:solidFill>
                <a:cs typeface="Gill Sans MT"/>
              </a:rPr>
              <a:t>tolerance</a:t>
            </a:r>
            <a:r>
              <a:rPr spc="-15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7" baseline="24305" dirty="0">
                <a:solidFill>
                  <a:srgbClr val="FF0000"/>
                </a:solidFill>
                <a:cs typeface="Gill Sans MT"/>
              </a:rPr>
              <a:t>*</a:t>
            </a:r>
            <a:endParaRPr baseline="24305"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665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110" dirty="0">
                <a:solidFill>
                  <a:srgbClr val="434343"/>
                </a:solidFill>
                <a:cs typeface="Gill Sans MT"/>
              </a:rPr>
              <a:t>Reward </a:t>
            </a:r>
            <a:r>
              <a:rPr spc="90" dirty="0">
                <a:solidFill>
                  <a:srgbClr val="434343"/>
                </a:solidFill>
                <a:cs typeface="Gill Sans MT"/>
              </a:rPr>
              <a:t>criteria</a:t>
            </a:r>
            <a:r>
              <a:rPr spc="-17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7" baseline="24305" dirty="0">
                <a:solidFill>
                  <a:srgbClr val="FF0000"/>
                </a:solidFill>
                <a:cs typeface="Gill Sans MT"/>
              </a:rPr>
              <a:t>*</a:t>
            </a:r>
            <a:endParaRPr baseline="24305"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67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65" dirty="0">
                <a:solidFill>
                  <a:srgbClr val="434343"/>
                </a:solidFill>
                <a:cs typeface="Gill Sans MT"/>
              </a:rPr>
              <a:t>Conflict </a:t>
            </a:r>
            <a:r>
              <a:rPr spc="80" dirty="0">
                <a:solidFill>
                  <a:srgbClr val="434343"/>
                </a:solidFill>
                <a:cs typeface="Gill Sans MT"/>
              </a:rPr>
              <a:t>tolerance</a:t>
            </a:r>
            <a:r>
              <a:rPr spc="-22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7" baseline="24305" dirty="0">
                <a:solidFill>
                  <a:srgbClr val="FF0000"/>
                </a:solidFill>
                <a:cs typeface="Gill Sans MT"/>
              </a:rPr>
              <a:t>*</a:t>
            </a:r>
            <a:endParaRPr baseline="24305" dirty="0">
              <a:cs typeface="Gill Sans MT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9369471" y="2697582"/>
            <a:ext cx="2722443" cy="933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305" marR="683895" indent="-116839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185" dirty="0">
                <a:solidFill>
                  <a:srgbClr val="434343"/>
                </a:solidFill>
                <a:cs typeface="Gill Sans MT"/>
              </a:rPr>
              <a:t>M</a:t>
            </a:r>
            <a:r>
              <a:rPr spc="120" dirty="0">
                <a:solidFill>
                  <a:srgbClr val="434343"/>
                </a:solidFill>
                <a:cs typeface="Gill Sans MT"/>
              </a:rPr>
              <a:t>ean</a:t>
            </a:r>
            <a:r>
              <a:rPr spc="100" dirty="0">
                <a:solidFill>
                  <a:srgbClr val="434343"/>
                </a:solidFill>
                <a:cs typeface="Gill Sans MT"/>
              </a:rPr>
              <a:t>s</a:t>
            </a:r>
            <a:r>
              <a:rPr spc="-25" dirty="0">
                <a:solidFill>
                  <a:srgbClr val="434343"/>
                </a:solidFill>
                <a:cs typeface="Gill Sans MT"/>
              </a:rPr>
              <a:t>-</a:t>
            </a:r>
            <a:r>
              <a:rPr spc="90" dirty="0">
                <a:solidFill>
                  <a:srgbClr val="434343"/>
                </a:solidFill>
                <a:cs typeface="Gill Sans MT"/>
              </a:rPr>
              <a:t>ends  orientation</a:t>
            </a:r>
            <a:endParaRPr dirty="0">
              <a:cs typeface="Gill Sans MT"/>
            </a:endParaRPr>
          </a:p>
          <a:p>
            <a:pPr marL="154305" indent="-116839">
              <a:lnSpc>
                <a:spcPct val="100000"/>
              </a:lnSpc>
              <a:spcBef>
                <a:spcPts val="670"/>
              </a:spcBef>
              <a:buSzPct val="79166"/>
              <a:buFont typeface="Wingdings"/>
              <a:buChar char=""/>
              <a:tabLst>
                <a:tab pos="154940" algn="l"/>
              </a:tabLst>
            </a:pPr>
            <a:r>
              <a:rPr spc="75" dirty="0">
                <a:solidFill>
                  <a:srgbClr val="434343"/>
                </a:solidFill>
                <a:cs typeface="Gill Sans MT"/>
              </a:rPr>
              <a:t>Open-systems </a:t>
            </a:r>
            <a:r>
              <a:rPr spc="90" dirty="0">
                <a:solidFill>
                  <a:srgbClr val="434343"/>
                </a:solidFill>
                <a:cs typeface="Gill Sans MT"/>
              </a:rPr>
              <a:t>focus</a:t>
            </a:r>
            <a:r>
              <a:rPr spc="-160" dirty="0">
                <a:solidFill>
                  <a:srgbClr val="434343"/>
                </a:solidFill>
                <a:cs typeface="Gill Sans MT"/>
              </a:rPr>
              <a:t> </a:t>
            </a:r>
            <a:r>
              <a:rPr spc="97" baseline="24305" dirty="0">
                <a:solidFill>
                  <a:srgbClr val="FF0000"/>
                </a:solidFill>
                <a:cs typeface="Gill Sans MT"/>
              </a:rPr>
              <a:t>*</a:t>
            </a:r>
            <a:endParaRPr baseline="24305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71034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63C5-3EED-4AD2-A28C-E7A83BEC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573" y="1709739"/>
            <a:ext cx="6066728" cy="2145086"/>
          </a:xfrm>
        </p:spPr>
        <p:txBody>
          <a:bodyPr/>
          <a:lstStyle/>
          <a:p>
            <a:r>
              <a:rPr lang="en-US" b="1" i="0" dirty="0" err="1"/>
              <a:t>Manajemen</a:t>
            </a:r>
            <a:r>
              <a:rPr lang="en-US" b="1" i="0" dirty="0"/>
              <a:t> Stakeholder</a:t>
            </a:r>
            <a:endParaRPr lang="en-ID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E154-73F3-433A-81FD-CDBDC445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929" y="358021"/>
            <a:ext cx="6351507" cy="63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56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9899" y="2655290"/>
            <a:ext cx="2318961" cy="23124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833673" y="1803960"/>
            <a:ext cx="2469086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/>
              <a:t>Stakeholder</a:t>
            </a:r>
            <a:endParaRPr lang="en-ID" sz="3600" i="1" dirty="0"/>
          </a:p>
        </p:txBody>
      </p:sp>
      <p:sp>
        <p:nvSpPr>
          <p:cNvPr id="2" name="Rectangle 1"/>
          <p:cNvSpPr/>
          <p:nvPr/>
        </p:nvSpPr>
        <p:spPr>
          <a:xfrm>
            <a:off x="3302759" y="1911875"/>
            <a:ext cx="8170460" cy="306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10795" indent="-228600">
              <a:lnSpc>
                <a:spcPct val="101299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5" dirty="0">
                <a:cs typeface="Gill Sans MT"/>
              </a:rPr>
              <a:t>Salah </a:t>
            </a:r>
            <a:r>
              <a:rPr lang="en-US" sz="2000" spc="135" dirty="0" err="1">
                <a:cs typeface="Gill Sans MT"/>
              </a:rPr>
              <a:t>satu</a:t>
            </a:r>
            <a:r>
              <a:rPr lang="en-US" sz="2000" spc="13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tujuan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dari</a:t>
            </a:r>
            <a:r>
              <a:rPr lang="en-US" sz="2000" spc="15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adalah</a:t>
            </a:r>
            <a:r>
              <a:rPr lang="en-US" sz="2000" spc="185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memuaskan</a:t>
            </a:r>
            <a:r>
              <a:rPr lang="en-US" sz="2000" spc="190" dirty="0">
                <a:cs typeface="Gill Sans MT"/>
              </a:rPr>
              <a:t>  </a:t>
            </a:r>
            <a:r>
              <a:rPr lang="en-US" sz="2000" spc="114" dirty="0">
                <a:cs typeface="Gill Sans MT"/>
              </a:rPr>
              <a:t>stakeholder, </a:t>
            </a:r>
            <a:r>
              <a:rPr lang="en-US" sz="2000" spc="150" dirty="0" err="1">
                <a:cs typeface="Gill Sans MT"/>
              </a:rPr>
              <a:t>penting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artinya</a:t>
            </a:r>
            <a:r>
              <a:rPr lang="en-US" sz="2000" spc="16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bagi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manajer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125" dirty="0">
                <a:cs typeface="Gill Sans MT"/>
              </a:rPr>
              <a:t>  </a:t>
            </a:r>
            <a:r>
              <a:rPr lang="en-US" sz="2000" spc="175" dirty="0" err="1">
                <a:cs typeface="Gill Sans MT"/>
              </a:rPr>
              <a:t>menyediakan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waktu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mengidentifikasi</a:t>
            </a:r>
            <a:r>
              <a:rPr lang="en-US" sz="2000" spc="150" dirty="0">
                <a:cs typeface="Gill Sans MT"/>
              </a:rPr>
              <a:t>,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memahami</a:t>
            </a:r>
            <a:r>
              <a:rPr lang="en-US" sz="2000" spc="190" dirty="0">
                <a:cs typeface="Gill Sans MT"/>
              </a:rPr>
              <a:t>, 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19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mengelola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200" dirty="0" err="1">
                <a:cs typeface="Gill Sans MT"/>
              </a:rPr>
              <a:t>hubungan</a:t>
            </a:r>
            <a:r>
              <a:rPr lang="en-US" sz="2000" spc="20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dengan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semua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stakeholder  </a:t>
            </a:r>
            <a:r>
              <a:rPr lang="en-US" sz="2000" spc="125" dirty="0" err="1">
                <a:cs typeface="Gill Sans MT"/>
              </a:rPr>
              <a:t>proyek</a:t>
            </a:r>
            <a:endParaRPr lang="en-US" sz="2000" dirty="0">
              <a:cs typeface="Gill Sans MT"/>
            </a:endParaRPr>
          </a:p>
          <a:p>
            <a:pPr marL="241300" marR="502284" indent="-228600">
              <a:lnSpc>
                <a:spcPct val="101400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0" dirty="0" err="1">
                <a:cs typeface="Gill Sans MT"/>
              </a:rPr>
              <a:t>Empat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kerangka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organisasi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dapat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digunakan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165" dirty="0">
                <a:cs typeface="Gill Sans MT"/>
              </a:rPr>
              <a:t>  </a:t>
            </a:r>
            <a:r>
              <a:rPr lang="en-US" sz="2000" spc="180" dirty="0" err="1">
                <a:cs typeface="Gill Sans MT"/>
              </a:rPr>
              <a:t>membantu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memenuhi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kebutuhan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harapan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dari</a:t>
            </a:r>
            <a:r>
              <a:rPr lang="en-US" sz="2000" spc="160" dirty="0">
                <a:cs typeface="Gill Sans MT"/>
              </a:rPr>
              <a:t>  </a:t>
            </a:r>
            <a:r>
              <a:rPr lang="en-US" sz="2000" spc="114" dirty="0">
                <a:cs typeface="Gill Sans MT"/>
              </a:rPr>
              <a:t>stakeholder</a:t>
            </a:r>
            <a:endParaRPr lang="en-US" sz="2000" dirty="0">
              <a:cs typeface="Gill Sans MT"/>
            </a:endParaRPr>
          </a:p>
          <a:p>
            <a:pPr marL="241300" marR="5080" indent="-228600">
              <a:lnSpc>
                <a:spcPct val="101000"/>
              </a:lnSpc>
              <a:spcBef>
                <a:spcPts val="67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25" dirty="0">
                <a:cs typeface="Gill Sans MT"/>
              </a:rPr>
              <a:t>Senior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25" dirty="0">
                <a:cs typeface="Gill Sans MT"/>
              </a:rPr>
              <a:t>Executives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" dirty="0">
                <a:cs typeface="Gill Sans MT"/>
              </a:rPr>
              <a:t>/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80" dirty="0">
                <a:cs typeface="Gill Sans MT"/>
              </a:rPr>
              <a:t>top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manajemen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tergolong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stakeholder  </a:t>
            </a:r>
            <a:r>
              <a:rPr lang="en-US" sz="2000" spc="195" dirty="0">
                <a:cs typeface="Gill Sans MT"/>
              </a:rPr>
              <a:t>yang </a:t>
            </a:r>
            <a:r>
              <a:rPr lang="en-US" sz="2000" spc="155" dirty="0" err="1">
                <a:cs typeface="Gill Sans MT"/>
              </a:rPr>
              <a:t>sangat</a:t>
            </a:r>
            <a:r>
              <a:rPr lang="en-US" sz="2000" spc="-254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penting</a:t>
            </a:r>
            <a:r>
              <a:rPr lang="en-US" sz="2000" spc="14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18894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9899" y="2655290"/>
            <a:ext cx="2318961" cy="23124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833673" y="1803960"/>
            <a:ext cx="2469086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/>
              <a:t>Stakeholder</a:t>
            </a:r>
            <a:endParaRPr lang="en-ID" sz="3600" i="1" dirty="0"/>
          </a:p>
        </p:txBody>
      </p:sp>
      <p:sp>
        <p:nvSpPr>
          <p:cNvPr id="3" name="Rectangle 2"/>
          <p:cNvSpPr/>
          <p:nvPr/>
        </p:nvSpPr>
        <p:spPr>
          <a:xfrm>
            <a:off x="3425588" y="1989820"/>
            <a:ext cx="8338781" cy="2758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149225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20" dirty="0">
                <a:cs typeface="Gill Sans MT"/>
              </a:rPr>
              <a:t>Person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di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tataran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manajemen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tingkat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atas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merupakan</a:t>
            </a:r>
            <a:r>
              <a:rPr lang="en-US" sz="2000" spc="180" dirty="0">
                <a:cs typeface="Gill Sans MT"/>
              </a:rPr>
              <a:t>  </a:t>
            </a:r>
            <a:r>
              <a:rPr lang="en-US" sz="2000" spc="120" dirty="0">
                <a:cs typeface="Gill Sans MT"/>
              </a:rPr>
              <a:t>stakeholder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kunci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12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marR="10160" indent="-228600">
              <a:lnSpc>
                <a:spcPct val="101299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5" dirty="0" err="1">
                <a:cs typeface="Gill Sans MT"/>
              </a:rPr>
              <a:t>Namun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demikian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faktor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kunci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tidak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kalah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penting</a:t>
            </a:r>
            <a:r>
              <a:rPr lang="en-US" sz="2000" spc="150" dirty="0">
                <a:cs typeface="Gill Sans MT"/>
              </a:rPr>
              <a:t> 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19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membantu</a:t>
            </a:r>
            <a:r>
              <a:rPr lang="en-US" sz="2000" spc="18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manajer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sukses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memimpin</a:t>
            </a:r>
            <a:r>
              <a:rPr lang="en-US" sz="2000" spc="195" dirty="0">
                <a:cs typeface="Gill Sans MT"/>
              </a:rPr>
              <a:t> 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adalah</a:t>
            </a:r>
            <a:r>
              <a:rPr lang="en-US" sz="2000" spc="18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tingkat</a:t>
            </a:r>
            <a:r>
              <a:rPr lang="en-US" sz="2000" spc="13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komitmen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19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dukungan</a:t>
            </a:r>
            <a:r>
              <a:rPr lang="en-US" sz="2000" spc="195" dirty="0">
                <a:cs typeface="Gill Sans MT"/>
              </a:rPr>
              <a:t> yang  </a:t>
            </a:r>
            <a:r>
              <a:rPr lang="en-US" sz="2000" spc="145" dirty="0" err="1">
                <a:cs typeface="Gill Sans MT"/>
              </a:rPr>
              <a:t>diterima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dari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manajemen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tingkat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atas</a:t>
            </a:r>
            <a:endParaRPr lang="en-US" sz="2000" dirty="0">
              <a:cs typeface="Gill Sans MT"/>
            </a:endParaRPr>
          </a:p>
          <a:p>
            <a:pPr marL="241300" marR="5080" indent="-228600" algn="just">
              <a:lnSpc>
                <a:spcPct val="101400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1300" algn="l"/>
              </a:tabLst>
            </a:pPr>
            <a:r>
              <a:rPr lang="en-US" sz="2000" spc="145" dirty="0" err="1">
                <a:cs typeface="Gill Sans MT"/>
              </a:rPr>
              <a:t>Kecenderungan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kegagalan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200" dirty="0" err="1">
                <a:cs typeface="Gill Sans MT"/>
              </a:rPr>
              <a:t>akan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tampak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apabila</a:t>
            </a:r>
            <a:r>
              <a:rPr lang="en-US" sz="2000" spc="175" dirty="0">
                <a:cs typeface="Gill Sans MT"/>
              </a:rPr>
              <a:t>  </a:t>
            </a:r>
            <a:r>
              <a:rPr lang="en-US" sz="2000" spc="140" dirty="0" err="1">
                <a:cs typeface="Gill Sans MT"/>
              </a:rPr>
              <a:t>tidak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ada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komitmen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kuat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oleh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manajemen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tingkat</a:t>
            </a:r>
            <a:r>
              <a:rPr lang="en-US" sz="2000" spc="135" dirty="0">
                <a:cs typeface="Gill Sans MT"/>
              </a:rPr>
              <a:t>  </a:t>
            </a:r>
            <a:r>
              <a:rPr lang="en-US" sz="2000" spc="130" dirty="0" err="1">
                <a:cs typeface="Gill Sans MT"/>
              </a:rPr>
              <a:t>atas</a:t>
            </a:r>
            <a:r>
              <a:rPr lang="en-US" sz="2000" spc="13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0170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833673" y="1803960"/>
            <a:ext cx="2469086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Komitmen</a:t>
            </a:r>
            <a:endParaRPr lang="en-ID" sz="3600" i="1" dirty="0"/>
          </a:p>
        </p:txBody>
      </p:sp>
      <p:sp>
        <p:nvSpPr>
          <p:cNvPr id="2" name="Rectangle 1"/>
          <p:cNvSpPr/>
          <p:nvPr/>
        </p:nvSpPr>
        <p:spPr>
          <a:xfrm>
            <a:off x="3160955" y="1907578"/>
            <a:ext cx="8702722" cy="4035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192405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40" dirty="0" err="1">
                <a:cs typeface="Gill Sans MT"/>
              </a:rPr>
              <a:t>Komitmen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manajemen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tingkat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atas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merupakan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hal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  </a:t>
            </a:r>
            <a:r>
              <a:rPr lang="en-US" sz="2000" spc="155" dirty="0" err="1">
                <a:cs typeface="Gill Sans MT"/>
              </a:rPr>
              <a:t>sangat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krusial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bagi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manajer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dikarenakan</a:t>
            </a:r>
            <a:r>
              <a:rPr lang="en-US" sz="2000" spc="165" dirty="0"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351790" marR="5080" lvl="1" indent="-110489">
              <a:lnSpc>
                <a:spcPct val="100000"/>
              </a:lnSpc>
              <a:spcBef>
                <a:spcPts val="685"/>
              </a:spcBef>
              <a:buClr>
                <a:srgbClr val="CCCCCC"/>
              </a:buClr>
              <a:buFont typeface="Arial"/>
              <a:buChar char="•"/>
              <a:tabLst>
                <a:tab pos="351790" algn="l"/>
              </a:tabLst>
            </a:pPr>
            <a:r>
              <a:rPr lang="en-US" sz="2000" spc="130" dirty="0" err="1">
                <a:cs typeface="Gill Sans MT"/>
              </a:rPr>
              <a:t>Manajer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membutuhkan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berbagai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sumber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daya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memadai</a:t>
            </a:r>
            <a:r>
              <a:rPr lang="en-US" sz="2000" spc="135" dirty="0">
                <a:cs typeface="Gill Sans MT"/>
              </a:rPr>
              <a:t>,  </a:t>
            </a:r>
            <a:r>
              <a:rPr lang="en-US" sz="2000" spc="125" dirty="0" err="1">
                <a:cs typeface="Gill Sans MT"/>
              </a:rPr>
              <a:t>tanpa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dukungan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55" dirty="0">
                <a:cs typeface="Gill Sans MT"/>
              </a:rPr>
              <a:t>top </a:t>
            </a:r>
            <a:r>
              <a:rPr lang="en-US" sz="2000" spc="145" dirty="0" err="1">
                <a:cs typeface="Gill Sans MT"/>
              </a:rPr>
              <a:t>manajemen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90" dirty="0" err="1">
                <a:cs typeface="Gill Sans MT"/>
              </a:rPr>
              <a:t>sulit</a:t>
            </a:r>
            <a:r>
              <a:rPr lang="en-US" sz="2000" spc="9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baginya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untuk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mengakses</a:t>
            </a:r>
            <a:r>
              <a:rPr lang="en-US" sz="2000" spc="120" dirty="0">
                <a:cs typeface="Gill Sans MT"/>
              </a:rPr>
              <a:t>  </a:t>
            </a:r>
            <a:r>
              <a:rPr lang="en-US" sz="2000" spc="114" dirty="0" err="1">
                <a:cs typeface="Gill Sans MT"/>
              </a:rPr>
              <a:t>sumber</a:t>
            </a:r>
            <a:r>
              <a:rPr lang="en-US" sz="2000" spc="114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daya</a:t>
            </a:r>
            <a:r>
              <a:rPr lang="en-US" sz="2000" spc="-185" dirty="0">
                <a:cs typeface="Gill Sans MT"/>
              </a:rPr>
              <a:t> </a:t>
            </a:r>
            <a:r>
              <a:rPr lang="en-US" sz="2000" spc="75" dirty="0" err="1">
                <a:cs typeface="Gill Sans MT"/>
              </a:rPr>
              <a:t>tersebut</a:t>
            </a:r>
            <a:r>
              <a:rPr lang="en-US" sz="2000" spc="7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51790" marR="608965" lvl="1" indent="-110489">
              <a:lnSpc>
                <a:spcPct val="100000"/>
              </a:lnSpc>
              <a:spcBef>
                <a:spcPts val="405"/>
              </a:spcBef>
              <a:buClr>
                <a:srgbClr val="CCCCCC"/>
              </a:buClr>
              <a:buFont typeface="Arial"/>
              <a:buChar char="•"/>
              <a:tabLst>
                <a:tab pos="351790" algn="l"/>
              </a:tabLst>
            </a:pPr>
            <a:r>
              <a:rPr lang="en-US" sz="2000" spc="130" dirty="0" err="1">
                <a:cs typeface="Gill Sans MT"/>
              </a:rPr>
              <a:t>Manajer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sering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5" dirty="0">
                <a:cs typeface="Gill Sans MT"/>
              </a:rPr>
              <a:t>kali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membutuhkan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persetujuan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untuk</a:t>
            </a:r>
            <a:r>
              <a:rPr lang="en-US" sz="2000" spc="125" dirty="0">
                <a:cs typeface="Gill Sans MT"/>
              </a:rPr>
              <a:t>  </a:t>
            </a:r>
            <a:r>
              <a:rPr lang="en-US" sz="2000" spc="120" dirty="0" err="1">
                <a:cs typeface="Gill Sans MT"/>
              </a:rPr>
              <a:t>kebutuhan-kebutuhan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yang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unik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yang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harus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segera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dipenuhi</a:t>
            </a:r>
            <a:r>
              <a:rPr lang="en-US" sz="2000" spc="12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51790" marR="302895" lvl="1" indent="-110489">
              <a:lnSpc>
                <a:spcPct val="100000"/>
              </a:lnSpc>
              <a:spcBef>
                <a:spcPts val="405"/>
              </a:spcBef>
              <a:buClr>
                <a:srgbClr val="CCCCCC"/>
              </a:buClr>
              <a:buFont typeface="Arial"/>
              <a:buChar char="•"/>
              <a:tabLst>
                <a:tab pos="351790" algn="l"/>
              </a:tabLst>
            </a:pPr>
            <a:r>
              <a:rPr lang="en-US" sz="2000" spc="95" dirty="0" err="1">
                <a:cs typeface="Gill Sans MT"/>
              </a:rPr>
              <a:t>Proyek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terkadang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membutuhkan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kerjasama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dari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95" dirty="0">
                <a:cs typeface="Gill Sans MT"/>
              </a:rPr>
              <a:t>person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di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bagian</a:t>
            </a:r>
            <a:r>
              <a:rPr lang="en-US" sz="2000" spc="145" dirty="0">
                <a:cs typeface="Gill Sans MT"/>
              </a:rPr>
              <a:t>  </a:t>
            </a:r>
            <a:r>
              <a:rPr lang="en-US" sz="2000" spc="155" dirty="0">
                <a:cs typeface="Gill Sans MT"/>
              </a:rPr>
              <a:t>yang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berbeda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hanya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bisa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diakses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85" dirty="0" err="1">
                <a:cs typeface="Gill Sans MT"/>
              </a:rPr>
              <a:t>oleh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55" dirty="0">
                <a:cs typeface="Gill Sans MT"/>
              </a:rPr>
              <a:t>top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manajemen</a:t>
            </a:r>
            <a:r>
              <a:rPr lang="en-US" sz="2000" spc="14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51790" marR="146050" lvl="1" indent="-110489">
              <a:lnSpc>
                <a:spcPct val="100000"/>
              </a:lnSpc>
              <a:spcBef>
                <a:spcPts val="405"/>
              </a:spcBef>
              <a:buClr>
                <a:srgbClr val="CCCCCC"/>
              </a:buClr>
              <a:buFont typeface="Arial"/>
              <a:buChar char="•"/>
              <a:tabLst>
                <a:tab pos="351790" algn="l"/>
              </a:tabLst>
            </a:pPr>
            <a:r>
              <a:rPr lang="en-US" sz="2000" spc="130" dirty="0" err="1">
                <a:cs typeface="Gill Sans MT"/>
              </a:rPr>
              <a:t>Manajer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proyek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seringkali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membutuhkan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95" dirty="0">
                <a:cs typeface="Gill Sans MT"/>
              </a:rPr>
              <a:t>mentor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untuk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melatihnya</a:t>
            </a:r>
            <a:r>
              <a:rPr lang="en-US" sz="2000" spc="130" dirty="0">
                <a:cs typeface="Gill Sans MT"/>
              </a:rPr>
              <a:t>  </a:t>
            </a:r>
            <a:r>
              <a:rPr lang="en-US" sz="2000" spc="150" dirty="0" err="1">
                <a:cs typeface="Gill Sans MT"/>
              </a:rPr>
              <a:t>menangani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isu</a:t>
            </a:r>
            <a:r>
              <a:rPr lang="en-US" sz="2000" spc="114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kepemimpinan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mengingat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kebanyakan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manajer</a:t>
            </a:r>
            <a:r>
              <a:rPr lang="en-US" sz="2000" spc="135" dirty="0">
                <a:cs typeface="Gill Sans MT"/>
              </a:rPr>
              <a:t>  </a:t>
            </a:r>
            <a:r>
              <a:rPr lang="en-US" sz="2000" spc="100" dirty="0" err="1">
                <a:cs typeface="Gill Sans MT"/>
              </a:rPr>
              <a:t>proyek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70" dirty="0">
                <a:cs typeface="Gill Sans MT"/>
              </a:rPr>
              <a:t>IT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lebih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90" dirty="0">
                <a:cs typeface="Gill Sans MT"/>
              </a:rPr>
              <a:t>focus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pada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aspek-aspek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90" dirty="0" err="1">
                <a:cs typeface="Gill Sans MT"/>
              </a:rPr>
              <a:t>teknis</a:t>
            </a:r>
            <a:endParaRPr lang="en-US" sz="2000" dirty="0">
              <a:cs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9" y="1841309"/>
            <a:ext cx="3074225" cy="30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59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833673" y="1803960"/>
            <a:ext cx="2469086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>
                <a:solidFill>
                  <a:prstClr val="black"/>
                </a:solidFill>
              </a:rPr>
              <a:t>Komitmen</a:t>
            </a:r>
            <a:endParaRPr lang="en-ID" sz="3600" i="1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9" y="1841309"/>
            <a:ext cx="3074225" cy="30742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20262" y="1999069"/>
            <a:ext cx="8443415" cy="2758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5080" indent="-228600">
              <a:lnSpc>
                <a:spcPct val="101299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40" dirty="0" err="1">
                <a:solidFill>
                  <a:prstClr val="black"/>
                </a:solidFill>
                <a:cs typeface="Gill Sans MT"/>
              </a:rPr>
              <a:t>Komitmen</a:t>
            </a:r>
            <a:r>
              <a:rPr lang="en-US" sz="2000" spc="14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organisasi</a:t>
            </a:r>
            <a:r>
              <a:rPr lang="en-US" sz="2000" spc="14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terhadap</a:t>
            </a:r>
            <a:r>
              <a:rPr lang="en-US" sz="2000" spc="14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prstClr val="black"/>
                </a:solidFill>
                <a:cs typeface="Gill Sans MT"/>
              </a:rPr>
              <a:t>IT </a:t>
            </a:r>
            <a:r>
              <a:rPr lang="en-US" sz="2000" spc="130" dirty="0" err="1">
                <a:solidFill>
                  <a:prstClr val="black"/>
                </a:solidFill>
                <a:cs typeface="Gill Sans MT"/>
              </a:rPr>
              <a:t>secara</a:t>
            </a:r>
            <a:r>
              <a:rPr lang="en-US" sz="2000" spc="13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235" dirty="0" err="1">
                <a:solidFill>
                  <a:prstClr val="black"/>
                </a:solidFill>
                <a:cs typeface="Gill Sans MT"/>
              </a:rPr>
              <a:t>umum</a:t>
            </a:r>
            <a:r>
              <a:rPr lang="en-US" sz="2000" spc="235" dirty="0">
                <a:solidFill>
                  <a:prstClr val="black"/>
                </a:solidFill>
                <a:cs typeface="Gill Sans MT"/>
              </a:rPr>
              <a:t>  </a:t>
            </a:r>
            <a:r>
              <a:rPr lang="en-US" sz="2000" spc="160" dirty="0" err="1">
                <a:solidFill>
                  <a:prstClr val="black"/>
                </a:solidFill>
                <a:cs typeface="Gill Sans MT"/>
              </a:rPr>
              <a:t>berpengaruh</a:t>
            </a:r>
            <a:r>
              <a:rPr lang="en-US" sz="2000" spc="-1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prstClr val="black"/>
                </a:solidFill>
                <a:cs typeface="Gill Sans MT"/>
              </a:rPr>
              <a:t>pada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kesuksesan</a:t>
            </a:r>
            <a:r>
              <a:rPr lang="en-US" sz="2000" spc="-3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proyek</a:t>
            </a:r>
            <a:r>
              <a:rPr lang="en-US" sz="2000" spc="-1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75" dirty="0">
                <a:solidFill>
                  <a:prstClr val="black"/>
                </a:solidFill>
                <a:cs typeface="Gill Sans MT"/>
              </a:rPr>
              <a:t>IT,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prstClr val="black"/>
                </a:solidFill>
                <a:cs typeface="Gill Sans MT"/>
              </a:rPr>
              <a:t>jika</a:t>
            </a:r>
            <a:r>
              <a:rPr lang="en-US" sz="2000" spc="-1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organisasi</a:t>
            </a:r>
            <a:r>
              <a:rPr lang="en-US" sz="2000" spc="145" dirty="0">
                <a:solidFill>
                  <a:prstClr val="black"/>
                </a:solidFill>
                <a:cs typeface="Gill Sans MT"/>
              </a:rPr>
              <a:t>  </a:t>
            </a:r>
            <a:r>
              <a:rPr lang="en-US" sz="2000" spc="170" dirty="0" err="1">
                <a:solidFill>
                  <a:prstClr val="black"/>
                </a:solidFill>
                <a:cs typeface="Gill Sans MT"/>
              </a:rPr>
              <a:t>memiliki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prstClr val="black"/>
                </a:solidFill>
                <a:cs typeface="Gill Sans MT"/>
              </a:rPr>
              <a:t>persepsi</a:t>
            </a:r>
            <a:r>
              <a:rPr lang="en-US" sz="2000" spc="-3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0" dirty="0">
                <a:solidFill>
                  <a:prstClr val="black"/>
                </a:solidFill>
                <a:cs typeface="Gill Sans MT"/>
              </a:rPr>
              <a:t>negative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terhadap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prstClr val="black"/>
                </a:solidFill>
                <a:cs typeface="Gill Sans MT"/>
              </a:rPr>
              <a:t>IT</a:t>
            </a:r>
            <a:r>
              <a:rPr lang="en-US" sz="2000" spc="-1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210" dirty="0" err="1">
                <a:solidFill>
                  <a:prstClr val="black"/>
                </a:solidFill>
                <a:cs typeface="Gill Sans MT"/>
              </a:rPr>
              <a:t>maka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95" dirty="0" err="1">
                <a:solidFill>
                  <a:prstClr val="black"/>
                </a:solidFill>
                <a:cs typeface="Gill Sans MT"/>
              </a:rPr>
              <a:t>akan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sulit</a:t>
            </a:r>
            <a:r>
              <a:rPr lang="en-US" sz="2000" spc="125" dirty="0">
                <a:solidFill>
                  <a:prstClr val="black"/>
                </a:solidFill>
                <a:cs typeface="Gill Sans MT"/>
              </a:rPr>
              <a:t>  </a:t>
            </a:r>
            <a:r>
              <a:rPr lang="en-US" sz="2000" spc="165" dirty="0" err="1">
                <a:solidFill>
                  <a:prstClr val="black"/>
                </a:solidFill>
                <a:cs typeface="Gill Sans MT"/>
              </a:rPr>
              <a:t>untuk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prstClr val="black"/>
                </a:solidFill>
                <a:cs typeface="Gill Sans MT"/>
              </a:rPr>
              <a:t>mencapai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kesuksesan</a:t>
            </a:r>
            <a:r>
              <a:rPr lang="en-US" sz="2000" spc="-4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proyek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prstClr val="black"/>
                </a:solidFill>
                <a:cs typeface="Gill Sans MT"/>
              </a:rPr>
              <a:t>IT.</a:t>
            </a:r>
            <a:endParaRPr lang="en-US" sz="2000" dirty="0">
              <a:solidFill>
                <a:prstClr val="black"/>
              </a:solidFill>
              <a:cs typeface="Gill Sans MT"/>
            </a:endParaRPr>
          </a:p>
          <a:p>
            <a:pPr marL="241300" marR="177800" indent="-228600">
              <a:lnSpc>
                <a:spcPct val="101200"/>
              </a:lnSpc>
              <a:spcBef>
                <a:spcPts val="67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0" dirty="0" err="1">
                <a:solidFill>
                  <a:prstClr val="black"/>
                </a:solidFill>
                <a:cs typeface="Gill Sans MT"/>
              </a:rPr>
              <a:t>Adanya</a:t>
            </a:r>
            <a:r>
              <a:rPr lang="en-US" sz="2000" spc="17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00" dirty="0">
                <a:solidFill>
                  <a:prstClr val="black"/>
                </a:solidFill>
                <a:cs typeface="Gill Sans MT"/>
              </a:rPr>
              <a:t>Chief </a:t>
            </a:r>
            <a:r>
              <a:rPr lang="en-US" sz="2000" spc="145" dirty="0">
                <a:solidFill>
                  <a:prstClr val="black"/>
                </a:solidFill>
                <a:cs typeface="Gill Sans MT"/>
              </a:rPr>
              <a:t>Information </a:t>
            </a:r>
            <a:r>
              <a:rPr lang="en-US" sz="2000" spc="90" dirty="0" err="1">
                <a:solidFill>
                  <a:prstClr val="black"/>
                </a:solidFill>
                <a:cs typeface="Gill Sans MT"/>
              </a:rPr>
              <a:t>Office</a:t>
            </a:r>
            <a:r>
              <a:rPr lang="en-US" sz="2000" spc="9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5" dirty="0">
                <a:solidFill>
                  <a:prstClr val="black"/>
                </a:solidFill>
                <a:cs typeface="Gill Sans MT"/>
              </a:rPr>
              <a:t>(CIO) </a:t>
            </a:r>
            <a:r>
              <a:rPr lang="en-US" sz="2000" spc="185" dirty="0" err="1">
                <a:solidFill>
                  <a:prstClr val="black"/>
                </a:solidFill>
                <a:cs typeface="Gill Sans MT"/>
              </a:rPr>
              <a:t>pada</a:t>
            </a:r>
            <a:r>
              <a:rPr lang="en-US" sz="2000" spc="18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prstClr val="black"/>
                </a:solidFill>
                <a:cs typeface="Gill Sans MT"/>
              </a:rPr>
              <a:t>top </a:t>
            </a:r>
            <a:r>
              <a:rPr lang="en-US" sz="2000" spc="130" dirty="0">
                <a:solidFill>
                  <a:prstClr val="black"/>
                </a:solidFill>
                <a:cs typeface="Gill Sans MT"/>
              </a:rPr>
              <a:t>level  </a:t>
            </a:r>
            <a:r>
              <a:rPr lang="en-US" sz="2000" spc="195" dirty="0" err="1">
                <a:solidFill>
                  <a:prstClr val="black"/>
                </a:solidFill>
                <a:cs typeface="Gill Sans MT"/>
              </a:rPr>
              <a:t>dalam</a:t>
            </a:r>
            <a:r>
              <a:rPr lang="en-US" sz="2000" spc="-3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organisasi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95" dirty="0" err="1">
                <a:solidFill>
                  <a:prstClr val="black"/>
                </a:solidFill>
                <a:cs typeface="Gill Sans MT"/>
              </a:rPr>
              <a:t>akan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prstClr val="black"/>
                </a:solidFill>
                <a:cs typeface="Gill Sans MT"/>
              </a:rPr>
              <a:t>sangat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prstClr val="black"/>
                </a:solidFill>
                <a:cs typeface="Gill Sans MT"/>
              </a:rPr>
              <a:t>membantu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prstClr val="black"/>
                </a:solidFill>
                <a:cs typeface="Gill Sans MT"/>
              </a:rPr>
              <a:t>pelaksanaan</a:t>
            </a:r>
            <a:r>
              <a:rPr lang="en-US" sz="2000" spc="170" dirty="0">
                <a:solidFill>
                  <a:prstClr val="black"/>
                </a:solidFill>
                <a:cs typeface="Gill Sans MT"/>
              </a:rPr>
              <a:t>  </a:t>
            </a: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proyek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prstClr val="black"/>
                </a:solidFill>
                <a:cs typeface="Gill Sans MT"/>
              </a:rPr>
              <a:t>IT.</a:t>
            </a:r>
            <a:endParaRPr lang="en-US" sz="2000" dirty="0">
              <a:solidFill>
                <a:prstClr val="black"/>
              </a:solidFill>
              <a:cs typeface="Gill Sans MT"/>
            </a:endParaRPr>
          </a:p>
          <a:p>
            <a:pPr marL="241300" marR="168910" indent="-228600">
              <a:lnSpc>
                <a:spcPct val="101400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80" dirty="0" err="1">
                <a:solidFill>
                  <a:prstClr val="black"/>
                </a:solidFill>
                <a:cs typeface="Gill Sans MT"/>
              </a:rPr>
              <a:t>Menugaskan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35" dirty="0">
                <a:solidFill>
                  <a:prstClr val="black"/>
                </a:solidFill>
                <a:cs typeface="Gill Sans MT"/>
              </a:rPr>
              <a:t>orang-orang</a:t>
            </a:r>
            <a:r>
              <a:rPr lang="en-US" sz="200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10" dirty="0">
                <a:solidFill>
                  <a:prstClr val="black"/>
                </a:solidFill>
                <a:cs typeface="Gill Sans MT"/>
              </a:rPr>
              <a:t>non-IT</a:t>
            </a:r>
            <a:r>
              <a:rPr lang="en-US" sz="200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prstClr val="black"/>
                </a:solidFill>
                <a:cs typeface="Gill Sans MT"/>
              </a:rPr>
              <a:t>untuk</a:t>
            </a:r>
            <a:r>
              <a:rPr lang="en-US" sz="2000" spc="-1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proyek</a:t>
            </a:r>
            <a:r>
              <a:rPr lang="en-US" sz="2000" spc="-1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00" dirty="0">
                <a:solidFill>
                  <a:prstClr val="black"/>
                </a:solidFill>
                <a:cs typeface="Gill Sans MT"/>
              </a:rPr>
              <a:t>TI</a:t>
            </a:r>
            <a:r>
              <a:rPr lang="en-US" sz="2000" spc="-1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prstClr val="black"/>
                </a:solidFill>
                <a:cs typeface="Gill Sans MT"/>
              </a:rPr>
              <a:t>juga 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mendorong</a:t>
            </a:r>
            <a:r>
              <a:rPr lang="en-US" sz="2000" spc="-1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lebih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95" dirty="0" err="1">
                <a:solidFill>
                  <a:prstClr val="black"/>
                </a:solidFill>
                <a:cs typeface="Gill Sans MT"/>
              </a:rPr>
              <a:t>banyak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prstClr val="black"/>
                </a:solidFill>
                <a:cs typeface="Gill Sans MT"/>
              </a:rPr>
              <a:t>komitmen</a:t>
            </a:r>
            <a:endParaRPr lang="en-US" sz="2000" dirty="0">
              <a:solidFill>
                <a:prstClr val="black"/>
              </a:solidFill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16546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582686" y="1656772"/>
            <a:ext cx="2897492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i="1" dirty="0" err="1">
                <a:solidFill>
                  <a:prstClr val="black"/>
                </a:solidFill>
              </a:rPr>
              <a:t>Standar</a:t>
            </a:r>
            <a:r>
              <a:rPr lang="en-US" i="1" dirty="0">
                <a:solidFill>
                  <a:prstClr val="black"/>
                </a:solidFill>
              </a:rPr>
              <a:t> </a:t>
            </a:r>
            <a:r>
              <a:rPr lang="en-US" i="1" dirty="0" err="1">
                <a:solidFill>
                  <a:prstClr val="black"/>
                </a:solidFill>
              </a:rPr>
              <a:t>organisasi</a:t>
            </a:r>
            <a:endParaRPr lang="en-ID" i="1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19" y="1967247"/>
            <a:ext cx="3074225" cy="30742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01898" y="2089637"/>
            <a:ext cx="8661779" cy="3672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143510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5" dirty="0">
                <a:solidFill>
                  <a:prstClr val="black"/>
                </a:solidFill>
                <a:cs typeface="Gill Sans MT"/>
              </a:rPr>
              <a:t>Salah </a:t>
            </a:r>
            <a:r>
              <a:rPr lang="en-US" sz="2000" spc="140" dirty="0" err="1">
                <a:solidFill>
                  <a:prstClr val="black"/>
                </a:solidFill>
                <a:cs typeface="Gill Sans MT"/>
              </a:rPr>
              <a:t>satu</a:t>
            </a:r>
            <a:r>
              <a:rPr lang="en-US" sz="2000" spc="140" dirty="0">
                <a:solidFill>
                  <a:prstClr val="black"/>
                </a:solidFill>
                <a:cs typeface="Gill Sans MT"/>
              </a:rPr>
              <a:t> problem </a:t>
            </a:r>
            <a:r>
              <a:rPr lang="en-US" sz="2000" spc="195" dirty="0">
                <a:solidFill>
                  <a:prstClr val="black"/>
                </a:solidFill>
                <a:cs typeface="Gill Sans MT"/>
              </a:rPr>
              <a:t>yang </a:t>
            </a:r>
            <a:r>
              <a:rPr lang="en-US" sz="2000" spc="135" dirty="0" err="1">
                <a:solidFill>
                  <a:prstClr val="black"/>
                </a:solidFill>
                <a:cs typeface="Gill Sans MT"/>
              </a:rPr>
              <a:t>sering</a:t>
            </a:r>
            <a:r>
              <a:rPr lang="en-US" sz="2000" spc="13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prstClr val="black"/>
                </a:solidFill>
                <a:cs typeface="Gill Sans MT"/>
              </a:rPr>
              <a:t>muncul</a:t>
            </a:r>
            <a:r>
              <a:rPr lang="en-US" sz="2000" spc="18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prstClr val="black"/>
                </a:solidFill>
                <a:cs typeface="Gill Sans MT"/>
              </a:rPr>
              <a:t>di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organisasi</a:t>
            </a:r>
            <a:r>
              <a:rPr lang="en-US" sz="2000" spc="145" dirty="0">
                <a:solidFill>
                  <a:prstClr val="black"/>
                </a:solidFill>
                <a:cs typeface="Gill Sans MT"/>
              </a:rPr>
              <a:t>  </a:t>
            </a:r>
            <a:r>
              <a:rPr lang="en-US" sz="2000" spc="185" dirty="0" err="1">
                <a:solidFill>
                  <a:prstClr val="black"/>
                </a:solidFill>
                <a:cs typeface="Gill Sans MT"/>
              </a:rPr>
              <a:t>adalah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prstClr val="black"/>
                </a:solidFill>
                <a:cs typeface="Gill Sans MT"/>
              </a:rPr>
              <a:t>ketiadaan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standar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prstClr val="black"/>
                </a:solidFill>
                <a:cs typeface="Gill Sans MT"/>
              </a:rPr>
              <a:t>atau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prstClr val="black"/>
                </a:solidFill>
                <a:cs typeface="Gill Sans MT"/>
              </a:rPr>
              <a:t>acuan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prstClr val="black"/>
                </a:solidFill>
                <a:cs typeface="Gill Sans MT"/>
              </a:rPr>
              <a:t>untuk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diikuti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prstClr val="black"/>
                </a:solidFill>
                <a:cs typeface="Gill Sans MT"/>
              </a:rPr>
              <a:t>saat</a:t>
            </a:r>
            <a:r>
              <a:rPr lang="en-US" sz="2000" spc="130" dirty="0">
                <a:solidFill>
                  <a:prstClr val="black"/>
                </a:solidFill>
                <a:cs typeface="Gill Sans MT"/>
              </a:rPr>
              <a:t>  </a:t>
            </a:r>
            <a:r>
              <a:rPr lang="en-US" sz="2000" spc="185" dirty="0" err="1">
                <a:solidFill>
                  <a:prstClr val="black"/>
                </a:solidFill>
                <a:cs typeface="Gill Sans MT"/>
              </a:rPr>
              <a:t>menjalankan</a:t>
            </a:r>
            <a:r>
              <a:rPr lang="en-US" sz="2000" spc="18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prstClr val="black"/>
                </a:solidFill>
                <a:cs typeface="Gill Sans MT"/>
              </a:rPr>
              <a:t>manajemen</a:t>
            </a:r>
            <a:r>
              <a:rPr lang="en-US" sz="2000" spc="-2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proyek</a:t>
            </a:r>
            <a:r>
              <a:rPr lang="en-US" sz="2000" spc="125" dirty="0">
                <a:solidFill>
                  <a:prstClr val="black"/>
                </a:solidFill>
                <a:cs typeface="Gill Sans MT"/>
              </a:rPr>
              <a:t>.</a:t>
            </a:r>
            <a:endParaRPr lang="en-US" sz="2000" dirty="0">
              <a:solidFill>
                <a:prstClr val="black"/>
              </a:solidFill>
              <a:cs typeface="Gill Sans MT"/>
            </a:endParaRPr>
          </a:p>
          <a:p>
            <a:pPr marL="241300" marR="266065" indent="-228600">
              <a:lnSpc>
                <a:spcPct val="101400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50" dirty="0" err="1">
                <a:solidFill>
                  <a:prstClr val="black"/>
                </a:solidFill>
                <a:cs typeface="Gill Sans MT"/>
              </a:rPr>
              <a:t>Standar</a:t>
            </a:r>
            <a:r>
              <a:rPr lang="en-US" sz="2000" spc="-1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95" dirty="0" err="1">
                <a:solidFill>
                  <a:prstClr val="black"/>
                </a:solidFill>
                <a:cs typeface="Gill Sans MT"/>
              </a:rPr>
              <a:t>dan</a:t>
            </a:r>
            <a:r>
              <a:rPr lang="en-US" sz="2000" spc="-1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prstClr val="black"/>
                </a:solidFill>
                <a:cs typeface="Gill Sans MT"/>
              </a:rPr>
              <a:t>acuan</a:t>
            </a:r>
            <a:r>
              <a:rPr lang="en-US" sz="2000" spc="-1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prstClr val="black"/>
                </a:solidFill>
                <a:cs typeface="Gill Sans MT"/>
              </a:rPr>
              <a:t>sangat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prstClr val="black"/>
                </a:solidFill>
                <a:cs typeface="Gill Sans MT"/>
              </a:rPr>
              <a:t>membantu</a:t>
            </a:r>
            <a:r>
              <a:rPr lang="en-US" sz="2000" spc="-1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prstClr val="black"/>
                </a:solidFill>
                <a:cs typeface="Gill Sans MT"/>
              </a:rPr>
              <a:t>manajer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proyek</a:t>
            </a:r>
            <a:r>
              <a:rPr lang="en-US" sz="2000" spc="125" dirty="0">
                <a:solidFill>
                  <a:prstClr val="black"/>
                </a:solidFill>
                <a:cs typeface="Gill Sans MT"/>
              </a:rPr>
              <a:t>  </a:t>
            </a:r>
            <a:r>
              <a:rPr lang="en-US" sz="2000" spc="170" dirty="0" err="1">
                <a:solidFill>
                  <a:prstClr val="black"/>
                </a:solidFill>
                <a:cs typeface="Gill Sans MT"/>
              </a:rPr>
              <a:t>menjadi</a:t>
            </a:r>
            <a:r>
              <a:rPr lang="en-US" sz="2000" spc="17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lebih</a:t>
            </a:r>
            <a:r>
              <a:rPr lang="en-US" sz="2000" spc="-2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prstClr val="black"/>
                </a:solidFill>
                <a:cs typeface="Gill Sans MT"/>
              </a:rPr>
              <a:t>efektif</a:t>
            </a:r>
            <a:r>
              <a:rPr lang="en-US" sz="2000" spc="120" dirty="0">
                <a:solidFill>
                  <a:prstClr val="black"/>
                </a:solidFill>
                <a:cs typeface="Gill Sans MT"/>
              </a:rPr>
              <a:t>.</a:t>
            </a:r>
            <a:endParaRPr lang="en-US" sz="2000" dirty="0">
              <a:solidFill>
                <a:prstClr val="black"/>
              </a:solidFill>
              <a:cs typeface="Gill Sans MT"/>
            </a:endParaRPr>
          </a:p>
          <a:p>
            <a:pPr marL="241300" indent="-228600">
              <a:spcBef>
                <a:spcPts val="68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5" dirty="0" err="1">
                <a:solidFill>
                  <a:prstClr val="black"/>
                </a:solidFill>
                <a:cs typeface="Gill Sans MT"/>
              </a:rPr>
              <a:t>Pihak</a:t>
            </a:r>
            <a:r>
              <a:rPr lang="en-US" sz="2000" spc="-3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prstClr val="black"/>
                </a:solidFill>
                <a:cs typeface="Gill Sans MT"/>
              </a:rPr>
              <a:t>manajemen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14" dirty="0">
                <a:solidFill>
                  <a:prstClr val="black"/>
                </a:solidFill>
                <a:cs typeface="Gill Sans MT"/>
              </a:rPr>
              <a:t>senior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prstClr val="black"/>
                </a:solidFill>
                <a:cs typeface="Gill Sans MT"/>
              </a:rPr>
              <a:t>sepatutnya</a:t>
            </a:r>
            <a:r>
              <a:rPr lang="en-US" sz="2000" spc="-3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prstClr val="black"/>
                </a:solidFill>
                <a:cs typeface="Gill Sans MT"/>
              </a:rPr>
              <a:t>mendorong</a:t>
            </a:r>
            <a:r>
              <a:rPr lang="en-US" sz="2000" spc="140" dirty="0">
                <a:solidFill>
                  <a:prstClr val="black"/>
                </a:solidFill>
                <a:cs typeface="Gill Sans MT"/>
              </a:rPr>
              <a:t>:</a:t>
            </a:r>
            <a:endParaRPr lang="en-US" sz="2000" dirty="0">
              <a:solidFill>
                <a:prstClr val="black"/>
              </a:solidFill>
              <a:cs typeface="Gill Sans MT"/>
            </a:endParaRPr>
          </a:p>
          <a:p>
            <a:pPr marL="470534" marR="158115" lvl="1" indent="-229870">
              <a:spcBef>
                <a:spcPts val="20"/>
              </a:spcBef>
              <a:buClr>
                <a:srgbClr val="CCCCCC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140" dirty="0" err="1">
                <a:solidFill>
                  <a:prstClr val="black"/>
                </a:solidFill>
                <a:cs typeface="Gill Sans MT"/>
              </a:rPr>
              <a:t>Penggunaan</a:t>
            </a:r>
            <a:r>
              <a:rPr lang="en-US" sz="2000" spc="-3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10" dirty="0">
                <a:solidFill>
                  <a:prstClr val="black"/>
                </a:solidFill>
                <a:cs typeface="Gill Sans MT"/>
              </a:rPr>
              <a:t>form</a:t>
            </a:r>
            <a:r>
              <a:rPr lang="en-US" sz="2000" spc="-1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prstClr val="black"/>
                </a:solidFill>
                <a:cs typeface="Gill Sans MT"/>
              </a:rPr>
              <a:t>dan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90" dirty="0">
                <a:solidFill>
                  <a:prstClr val="black"/>
                </a:solidFill>
                <a:cs typeface="Gill Sans MT"/>
              </a:rPr>
              <a:t>software</a:t>
            </a:r>
            <a:r>
              <a:rPr lang="en-US" sz="2000" spc="-1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prstClr val="black"/>
                </a:solidFill>
                <a:cs typeface="Gill Sans MT"/>
              </a:rPr>
              <a:t>yang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prstClr val="black"/>
                </a:solidFill>
                <a:cs typeface="Gill Sans MT"/>
              </a:rPr>
              <a:t>standar</a:t>
            </a:r>
            <a:r>
              <a:rPr lang="en-US" sz="2000" spc="-1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untuk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prstClr val="black"/>
                </a:solidFill>
                <a:cs typeface="Gill Sans MT"/>
              </a:rPr>
              <a:t>pengelolaan</a:t>
            </a:r>
            <a:r>
              <a:rPr lang="en-US" sz="2000" spc="114" dirty="0">
                <a:solidFill>
                  <a:prstClr val="black"/>
                </a:solidFill>
                <a:cs typeface="Gill Sans MT"/>
              </a:rPr>
              <a:t>  </a:t>
            </a:r>
            <a:r>
              <a:rPr lang="en-US" sz="2000" spc="100" dirty="0" err="1">
                <a:solidFill>
                  <a:prstClr val="black"/>
                </a:solidFill>
                <a:cs typeface="Gill Sans MT"/>
              </a:rPr>
              <a:t>proyek</a:t>
            </a:r>
            <a:endParaRPr lang="en-US" sz="2000" dirty="0">
              <a:solidFill>
                <a:prstClr val="black"/>
              </a:solidFill>
              <a:cs typeface="Gill Sans MT"/>
            </a:endParaRPr>
          </a:p>
          <a:p>
            <a:pPr marL="470534" lvl="1" indent="-229870">
              <a:buClr>
                <a:srgbClr val="CCCCCC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130" dirty="0" err="1">
                <a:solidFill>
                  <a:prstClr val="black"/>
                </a:solidFill>
                <a:cs typeface="Gill Sans MT"/>
              </a:rPr>
              <a:t>Pembuatan</a:t>
            </a:r>
            <a:r>
              <a:rPr lang="en-US" sz="2000" spc="-3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prstClr val="black"/>
                </a:solidFill>
                <a:cs typeface="Gill Sans MT"/>
              </a:rPr>
              <a:t>dan</a:t>
            </a:r>
            <a:r>
              <a:rPr lang="en-US" sz="2000" spc="-3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penggunaan</a:t>
            </a:r>
            <a:r>
              <a:rPr lang="en-US" sz="2000" spc="-4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acuan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untuk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prstClr val="black"/>
                </a:solidFill>
                <a:cs typeface="Gill Sans MT"/>
              </a:rPr>
              <a:t>penulisan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rencana</a:t>
            </a:r>
            <a:endParaRPr lang="en-US" sz="2000" dirty="0">
              <a:solidFill>
                <a:prstClr val="black"/>
              </a:solidFill>
              <a:cs typeface="Gill Sans MT"/>
            </a:endParaRPr>
          </a:p>
          <a:p>
            <a:pPr marL="470534">
              <a:spcBef>
                <a:spcPts val="5"/>
              </a:spcBef>
            </a:pPr>
            <a:r>
              <a:rPr lang="en-US" sz="2000" spc="95" dirty="0" err="1">
                <a:solidFill>
                  <a:prstClr val="black"/>
                </a:solidFill>
                <a:cs typeface="Gill Sans MT"/>
              </a:rPr>
              <a:t>proyek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atau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prstClr val="black"/>
                </a:solidFill>
                <a:cs typeface="Gill Sans MT"/>
              </a:rPr>
              <a:t>penyediaan</a:t>
            </a:r>
            <a:r>
              <a:rPr lang="en-US" sz="2000" spc="-4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prstClr val="black"/>
                </a:solidFill>
                <a:cs typeface="Gill Sans MT"/>
              </a:rPr>
              <a:t>informasi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prstClr val="black"/>
                </a:solidFill>
                <a:cs typeface="Gill Sans MT"/>
              </a:rPr>
              <a:t>status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prstClr val="black"/>
                </a:solidFill>
                <a:cs typeface="Gill Sans MT"/>
              </a:rPr>
              <a:t>proyek</a:t>
            </a:r>
            <a:endParaRPr lang="en-US" sz="2000" dirty="0">
              <a:solidFill>
                <a:prstClr val="black"/>
              </a:solidFill>
              <a:cs typeface="Gill Sans MT"/>
            </a:endParaRPr>
          </a:p>
          <a:p>
            <a:pPr marL="470534" lvl="1" indent="-229870">
              <a:buClr>
                <a:srgbClr val="CCCCCC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125" dirty="0" err="1">
                <a:solidFill>
                  <a:prstClr val="black"/>
                </a:solidFill>
                <a:cs typeface="Gill Sans MT"/>
              </a:rPr>
              <a:t>Pembentukan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prstClr val="black"/>
                </a:solidFill>
                <a:cs typeface="Gill Sans MT"/>
              </a:rPr>
              <a:t>kantor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prstClr val="black"/>
                </a:solidFill>
                <a:cs typeface="Gill Sans MT"/>
              </a:rPr>
              <a:t>manajemen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prstClr val="black"/>
                </a:solidFill>
                <a:cs typeface="Gill Sans MT"/>
              </a:rPr>
              <a:t>proyek</a:t>
            </a:r>
            <a:r>
              <a:rPr lang="en-US" sz="2000" spc="-20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prstClr val="black"/>
                </a:solidFill>
                <a:cs typeface="Gill Sans MT"/>
              </a:rPr>
              <a:t>atau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75" dirty="0">
                <a:solidFill>
                  <a:prstClr val="black"/>
                </a:solidFill>
                <a:cs typeface="Gill Sans MT"/>
              </a:rPr>
              <a:t>center</a:t>
            </a:r>
            <a:r>
              <a:rPr lang="en-US" sz="2000" spc="-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prstClr val="black"/>
                </a:solidFill>
                <a:cs typeface="Gill Sans MT"/>
              </a:rPr>
              <a:t>of</a:t>
            </a:r>
            <a:r>
              <a:rPr lang="en-US" sz="2000" spc="-25" dirty="0">
                <a:solidFill>
                  <a:prstClr val="black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prstClr val="black"/>
                </a:solidFill>
                <a:cs typeface="Gill Sans MT"/>
              </a:rPr>
              <a:t>excellence</a:t>
            </a:r>
            <a:endParaRPr lang="en-US" sz="2000" dirty="0">
              <a:solidFill>
                <a:prstClr val="black"/>
              </a:solidFill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58149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63C5-3EED-4AD2-A28C-E7A83BEC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573" y="1709739"/>
            <a:ext cx="6066728" cy="2145086"/>
          </a:xfrm>
        </p:spPr>
        <p:txBody>
          <a:bodyPr/>
          <a:lstStyle/>
          <a:p>
            <a:r>
              <a:rPr lang="en-US" b="1" i="0" dirty="0" err="1"/>
              <a:t>Siklus</a:t>
            </a:r>
            <a:r>
              <a:rPr lang="en-US" b="1" i="0" dirty="0"/>
              <a:t> </a:t>
            </a:r>
            <a:r>
              <a:rPr lang="en-US" b="1" i="0" dirty="0" err="1"/>
              <a:t>Hidup</a:t>
            </a:r>
            <a:r>
              <a:rPr lang="en-US" b="1" i="0" dirty="0"/>
              <a:t> </a:t>
            </a:r>
            <a:r>
              <a:rPr lang="en-US" b="1" i="0" dirty="0" err="1"/>
              <a:t>Proyek</a:t>
            </a:r>
            <a:endParaRPr lang="en-ID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E154-73F3-433A-81FD-CDBDC445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929" y="358021"/>
            <a:ext cx="6351507" cy="6351507"/>
          </a:xfrm>
          <a:prstGeom prst="rect">
            <a:avLst/>
          </a:prstGeom>
        </p:spPr>
      </p:pic>
      <p:sp>
        <p:nvSpPr>
          <p:cNvPr id="3" name="Subtitle 4">
            <a:extLst>
              <a:ext uri="{FF2B5EF4-FFF2-40B4-BE49-F238E27FC236}">
                <a16:creationId xmlns:a16="http://schemas.microsoft.com/office/drawing/2014/main" id="{EE2A9DA1-08A6-415E-ADA4-4DDE244A7135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prstClr val="white">
                    <a:lumMod val="85000"/>
                  </a:prstClr>
                </a:solidFill>
              </a:rPr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prstClr val="white">
                    <a:lumMod val="85000"/>
                  </a:prstClr>
                </a:solidFill>
              </a:rPr>
              <a:t>MANAJEMEN PROYEK</a:t>
            </a:r>
            <a:endParaRPr lang="en-ID" sz="105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3ED4ABB-5172-487E-ACA6-784200659AB8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prstClr val="white">
                    <a:lumMod val="85000"/>
                  </a:prstClr>
                </a:solidFill>
              </a:rPr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prstClr val="white">
                    <a:lumMod val="85000"/>
                  </a:prstClr>
                </a:solidFill>
              </a:rPr>
              <a:t>SISTEM INFORMASI</a:t>
            </a:r>
            <a:endParaRPr lang="en-ID" sz="1050" b="1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080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8" y="2475869"/>
            <a:ext cx="2536035" cy="2536035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582682" y="1697716"/>
            <a:ext cx="2419821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>
                <a:solidFill>
                  <a:prstClr val="black"/>
                </a:solidFill>
              </a:rPr>
              <a:t>Siklus</a:t>
            </a:r>
            <a:r>
              <a:rPr lang="en-US" sz="3600" i="1" dirty="0">
                <a:solidFill>
                  <a:prstClr val="black"/>
                </a:solidFill>
              </a:rPr>
              <a:t> </a:t>
            </a:r>
            <a:r>
              <a:rPr lang="en-US" sz="3600" i="1" dirty="0" err="1">
                <a:solidFill>
                  <a:prstClr val="black"/>
                </a:solidFill>
              </a:rPr>
              <a:t>hidup</a:t>
            </a:r>
            <a:endParaRPr lang="en-ID" sz="3600" i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9928" y="1833619"/>
            <a:ext cx="8683749" cy="3820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5080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55" dirty="0" err="1">
                <a:cs typeface="Gill Sans MT"/>
              </a:rPr>
              <a:t>Dikarenakan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berjalan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sebagai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bagian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dari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sebuah</a:t>
            </a:r>
            <a:r>
              <a:rPr lang="en-US" sz="2000" spc="160" dirty="0">
                <a:cs typeface="Gill Sans MT"/>
              </a:rPr>
              <a:t>  </a:t>
            </a:r>
            <a:r>
              <a:rPr lang="en-US" sz="2000" spc="120" dirty="0" err="1">
                <a:cs typeface="Gill Sans MT"/>
              </a:rPr>
              <a:t>sistem</a:t>
            </a:r>
            <a:r>
              <a:rPr lang="en-US" sz="2000" spc="-4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melibatkan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ketidakpastian</a:t>
            </a:r>
            <a:r>
              <a:rPr lang="en-US" sz="2000" spc="140" dirty="0">
                <a:cs typeface="Gill Sans MT"/>
              </a:rPr>
              <a:t>,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210" dirty="0" err="1">
                <a:cs typeface="Gill Sans MT"/>
              </a:rPr>
              <a:t>maka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perlu</a:t>
            </a:r>
            <a:r>
              <a:rPr lang="en-US" sz="2000" spc="140" dirty="0">
                <a:cs typeface="Gill Sans MT"/>
              </a:rPr>
              <a:t>  </a:t>
            </a:r>
            <a:r>
              <a:rPr lang="en-US" sz="2000" spc="155" dirty="0" err="1">
                <a:cs typeface="Gill Sans MT"/>
              </a:rPr>
              <a:t>dipecah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beberapa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fase</a:t>
            </a:r>
            <a:r>
              <a:rPr lang="en-US" sz="2000" spc="13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45" dirty="0" err="1">
                <a:cs typeface="Gill Sans MT"/>
              </a:rPr>
              <a:t>Siklus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hidup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merupakan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sekumpulan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tahapan</a:t>
            </a:r>
            <a:endParaRPr lang="en-US" sz="2000" dirty="0">
              <a:cs typeface="Gill Sans MT"/>
            </a:endParaRPr>
          </a:p>
          <a:p>
            <a:pPr marL="241300">
              <a:lnSpc>
                <a:spcPct val="100000"/>
              </a:lnSpc>
              <a:spcBef>
                <a:spcPts val="25"/>
              </a:spcBef>
            </a:pP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mendefinisikan</a:t>
            </a:r>
            <a:r>
              <a:rPr lang="en-US" sz="2000" spc="165" dirty="0"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70534" lvl="1" indent="-229870">
              <a:lnSpc>
                <a:spcPct val="100000"/>
              </a:lnSpc>
              <a:spcBef>
                <a:spcPts val="680"/>
              </a:spcBef>
              <a:buClr>
                <a:srgbClr val="CCCCCC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90" dirty="0" err="1">
                <a:cs typeface="Gill Sans MT"/>
              </a:rPr>
              <a:t>Aktifitas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apa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yang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akan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dilakukan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di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tiap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fasenya</a:t>
            </a:r>
            <a:endParaRPr lang="en-US" sz="2000" dirty="0">
              <a:cs typeface="Gill Sans MT"/>
            </a:endParaRPr>
          </a:p>
          <a:p>
            <a:pPr marL="470534" marR="646430" lvl="1" indent="-229870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110" dirty="0" err="1">
                <a:cs typeface="Gill Sans MT"/>
              </a:rPr>
              <a:t>Apa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keluaran</a:t>
            </a:r>
            <a:r>
              <a:rPr lang="en-US" sz="2000" spc="110" dirty="0">
                <a:cs typeface="Gill Sans MT"/>
              </a:rPr>
              <a:t>/</a:t>
            </a:r>
            <a:r>
              <a:rPr lang="en-US" sz="2000" spc="110" dirty="0" err="1">
                <a:cs typeface="Gill Sans MT"/>
              </a:rPr>
              <a:t>deliverabel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95" dirty="0">
                <a:cs typeface="Gill Sans MT"/>
              </a:rPr>
              <a:t>(</a:t>
            </a:r>
            <a:r>
              <a:rPr lang="en-US" sz="2000" spc="95" dirty="0" err="1">
                <a:cs typeface="Gill Sans MT"/>
              </a:rPr>
              <a:t>produk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atau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layanan</a:t>
            </a:r>
            <a:r>
              <a:rPr lang="en-US" sz="2000" spc="135" dirty="0">
                <a:cs typeface="Gill Sans MT"/>
              </a:rPr>
              <a:t>)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yang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akan</a:t>
            </a:r>
            <a:r>
              <a:rPr lang="en-US" sz="2000" spc="155" dirty="0">
                <a:cs typeface="Gill Sans MT"/>
              </a:rPr>
              <a:t>  </a:t>
            </a:r>
            <a:r>
              <a:rPr lang="en-US" sz="2000" spc="130" dirty="0" err="1">
                <a:cs typeface="Gill Sans MT"/>
              </a:rPr>
              <a:t>dihasilkan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dan</a:t>
            </a:r>
            <a:r>
              <a:rPr lang="en-US" sz="2000" spc="-19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kapan</a:t>
            </a:r>
            <a:endParaRPr lang="en-US" sz="2000" dirty="0">
              <a:cs typeface="Gill Sans MT"/>
            </a:endParaRPr>
          </a:p>
          <a:p>
            <a:pPr marL="470534" lvl="1" indent="-229870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135" dirty="0" err="1">
                <a:cs typeface="Gill Sans MT"/>
              </a:rPr>
              <a:t>Siapa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saja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85" dirty="0" err="1">
                <a:cs typeface="Gill Sans MT"/>
              </a:rPr>
              <a:t>terlibat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di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tiap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fasenya</a:t>
            </a:r>
            <a:endParaRPr lang="en-US" sz="2000" dirty="0">
              <a:cs typeface="Gill Sans MT"/>
            </a:endParaRPr>
          </a:p>
          <a:p>
            <a:pPr marL="470534" marR="668655" lvl="1" indent="-229870">
              <a:lnSpc>
                <a:spcPct val="100000"/>
              </a:lnSpc>
              <a:spcBef>
                <a:spcPts val="405"/>
              </a:spcBef>
              <a:buClr>
                <a:srgbClr val="CCCCCC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155" dirty="0" err="1">
                <a:cs typeface="Gill Sans MT"/>
              </a:rPr>
              <a:t>Bagaimana</a:t>
            </a:r>
            <a:r>
              <a:rPr lang="en-US" sz="2000" spc="-4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manajemen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akan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mengawasi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dan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memberikan</a:t>
            </a:r>
            <a:r>
              <a:rPr lang="en-US" sz="2000" spc="135" dirty="0">
                <a:cs typeface="Gill Sans MT"/>
              </a:rPr>
              <a:t>  </a:t>
            </a:r>
            <a:r>
              <a:rPr lang="en-US" sz="2000" spc="110" dirty="0" err="1">
                <a:cs typeface="Gill Sans MT"/>
              </a:rPr>
              <a:t>persetujuan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aktifitas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yang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dimunculkan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di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tiap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fasenya</a:t>
            </a:r>
            <a:r>
              <a:rPr lang="en-US" sz="2000" spc="12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6536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1087740" y="1725880"/>
            <a:ext cx="10021537" cy="2019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70C0"/>
                </a:solidFill>
              </a:rPr>
              <a:t>KONTEKS TEKNOLOGI INFORMASI DALAM MANAJEMEN PROYEK</a:t>
            </a:r>
          </a:p>
          <a:p>
            <a:pPr algn="ctr"/>
            <a:r>
              <a:rPr lang="en-US" sz="2400" dirty="0"/>
              <a:t>(</a:t>
            </a:r>
            <a:r>
              <a:rPr lang="en-US" sz="2400" i="1" dirty="0" err="1"/>
              <a:t>Manajemen</a:t>
            </a:r>
            <a:r>
              <a:rPr lang="en-US" sz="2400" i="1" dirty="0"/>
              <a:t> </a:t>
            </a:r>
            <a:r>
              <a:rPr lang="en-US" sz="2400" i="1" dirty="0" err="1"/>
              <a:t>Proyek</a:t>
            </a:r>
            <a:r>
              <a:rPr lang="en-US" sz="2400" i="1" dirty="0"/>
              <a:t> </a:t>
            </a:r>
            <a:r>
              <a:rPr lang="en-US" sz="2400" i="1" dirty="0" err="1"/>
              <a:t>Teknologi</a:t>
            </a:r>
            <a:r>
              <a:rPr lang="en-US" sz="2400" i="1" dirty="0"/>
              <a:t> </a:t>
            </a:r>
            <a:r>
              <a:rPr lang="en-US" sz="2400" i="1" dirty="0" err="1"/>
              <a:t>Informasi</a:t>
            </a:r>
            <a:r>
              <a:rPr lang="en-US" sz="2400" i="1" dirty="0"/>
              <a:t> </a:t>
            </a:r>
            <a:r>
              <a:rPr lang="en-US" sz="2400" dirty="0"/>
              <a:t>)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880147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8" y="2516812"/>
            <a:ext cx="2536035" cy="2536035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582682" y="1697716"/>
            <a:ext cx="2419821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>
                <a:solidFill>
                  <a:prstClr val="black"/>
                </a:solidFill>
              </a:rPr>
              <a:t>Siklus</a:t>
            </a:r>
            <a:r>
              <a:rPr lang="en-US" sz="3600" i="1" dirty="0">
                <a:solidFill>
                  <a:prstClr val="black"/>
                </a:solidFill>
              </a:rPr>
              <a:t> </a:t>
            </a:r>
            <a:r>
              <a:rPr lang="en-US" sz="3600" i="1" dirty="0" err="1">
                <a:solidFill>
                  <a:prstClr val="black"/>
                </a:solidFill>
              </a:rPr>
              <a:t>hidup</a:t>
            </a:r>
            <a:endParaRPr lang="en-ID" sz="3600" i="1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51" y="2517569"/>
            <a:ext cx="7826293" cy="25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34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8" y="2516812"/>
            <a:ext cx="2536035" cy="2536035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582682" y="1697716"/>
            <a:ext cx="2419821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>
                <a:solidFill>
                  <a:prstClr val="black"/>
                </a:solidFill>
              </a:rPr>
              <a:t>Siklus</a:t>
            </a:r>
            <a:r>
              <a:rPr lang="en-US" sz="3600" i="1" dirty="0">
                <a:solidFill>
                  <a:prstClr val="black"/>
                </a:solidFill>
              </a:rPr>
              <a:t> </a:t>
            </a:r>
            <a:r>
              <a:rPr lang="en-US" sz="3600" i="1" dirty="0" err="1">
                <a:solidFill>
                  <a:prstClr val="black"/>
                </a:solidFill>
              </a:rPr>
              <a:t>hidup</a:t>
            </a:r>
            <a:endParaRPr lang="en-ID" sz="3600" i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5336" y="1670420"/>
            <a:ext cx="6455396" cy="410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4028440">
              <a:lnSpc>
                <a:spcPct val="101699"/>
              </a:lnSpc>
            </a:pPr>
            <a:r>
              <a:rPr lang="en-US" spc="90" dirty="0" err="1">
                <a:solidFill>
                  <a:srgbClr val="434343"/>
                </a:solidFill>
                <a:latin typeface="Gill Sans MT"/>
                <a:cs typeface="Gill Sans MT"/>
              </a:rPr>
              <a:t>Kompleksitas</a:t>
            </a:r>
            <a:r>
              <a:rPr lang="en-US" spc="9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45" dirty="0" err="1">
                <a:solidFill>
                  <a:srgbClr val="434343"/>
                </a:solidFill>
                <a:latin typeface="Gill Sans MT"/>
                <a:cs typeface="Gill Sans MT"/>
              </a:rPr>
              <a:t>dan</a:t>
            </a:r>
            <a:r>
              <a:rPr lang="en-US" spc="145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135" dirty="0" err="1">
                <a:solidFill>
                  <a:srgbClr val="434343"/>
                </a:solidFill>
                <a:latin typeface="Gill Sans MT"/>
                <a:cs typeface="Gill Sans MT"/>
              </a:rPr>
              <a:t>ukuran</a:t>
            </a:r>
            <a:r>
              <a:rPr lang="en-US" spc="-18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95" dirty="0" err="1">
                <a:solidFill>
                  <a:srgbClr val="434343"/>
                </a:solidFill>
                <a:latin typeface="Gill Sans MT"/>
                <a:cs typeface="Gill Sans MT"/>
              </a:rPr>
              <a:t>proyek</a:t>
            </a:r>
            <a:r>
              <a:rPr lang="en-US" spc="9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10" dirty="0" err="1">
                <a:solidFill>
                  <a:srgbClr val="434343"/>
                </a:solidFill>
                <a:latin typeface="Gill Sans MT"/>
                <a:cs typeface="Gill Sans MT"/>
              </a:rPr>
              <a:t>sangat</a:t>
            </a:r>
            <a:r>
              <a:rPr lang="en-US" spc="110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100" dirty="0" err="1">
                <a:solidFill>
                  <a:srgbClr val="434343"/>
                </a:solidFill>
                <a:latin typeface="Gill Sans MT"/>
                <a:cs typeface="Gill Sans MT"/>
              </a:rPr>
              <a:t>bervariasi</a:t>
            </a:r>
            <a:r>
              <a:rPr lang="en-US" spc="100" dirty="0">
                <a:solidFill>
                  <a:srgbClr val="434343"/>
                </a:solidFill>
                <a:latin typeface="Gill Sans MT"/>
                <a:cs typeface="Gill Sans MT"/>
              </a:rPr>
              <a:t>, </a:t>
            </a:r>
            <a:r>
              <a:rPr lang="en-US" spc="165" dirty="0" err="1">
                <a:solidFill>
                  <a:srgbClr val="434343"/>
                </a:solidFill>
                <a:latin typeface="Gill Sans MT"/>
                <a:cs typeface="Gill Sans MT"/>
              </a:rPr>
              <a:t>namun</a:t>
            </a:r>
            <a:r>
              <a:rPr lang="en-US" spc="165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85" dirty="0" err="1">
                <a:solidFill>
                  <a:srgbClr val="434343"/>
                </a:solidFill>
                <a:latin typeface="Gill Sans MT"/>
                <a:cs typeface="Gill Sans MT"/>
              </a:rPr>
              <a:t>struktur</a:t>
            </a:r>
            <a:r>
              <a:rPr lang="en-US" spc="8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00" dirty="0" err="1">
                <a:solidFill>
                  <a:srgbClr val="434343"/>
                </a:solidFill>
                <a:latin typeface="Gill Sans MT"/>
                <a:cs typeface="Gill Sans MT"/>
              </a:rPr>
              <a:t>siklus</a:t>
            </a:r>
            <a:r>
              <a:rPr lang="en-US" spc="-17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95" dirty="0" err="1">
                <a:solidFill>
                  <a:srgbClr val="434343"/>
                </a:solidFill>
                <a:latin typeface="Gill Sans MT"/>
                <a:cs typeface="Gill Sans MT"/>
              </a:rPr>
              <a:t>proyek</a:t>
            </a:r>
            <a:r>
              <a:rPr lang="en-US" spc="95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95" dirty="0" err="1">
                <a:solidFill>
                  <a:srgbClr val="434343"/>
                </a:solidFill>
                <a:latin typeface="Gill Sans MT"/>
                <a:cs typeface="Gill Sans MT"/>
              </a:rPr>
              <a:t>secara</a:t>
            </a:r>
            <a:r>
              <a:rPr lang="en-US" spc="9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75" dirty="0" err="1">
                <a:solidFill>
                  <a:srgbClr val="434343"/>
                </a:solidFill>
                <a:latin typeface="Gill Sans MT"/>
                <a:cs typeface="Gill Sans MT"/>
              </a:rPr>
              <a:t>umum</a:t>
            </a:r>
            <a:r>
              <a:rPr lang="en-US" spc="17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80" dirty="0" err="1">
                <a:solidFill>
                  <a:srgbClr val="434343"/>
                </a:solidFill>
                <a:latin typeface="Gill Sans MT"/>
                <a:cs typeface="Gill Sans MT"/>
              </a:rPr>
              <a:t>terdiri</a:t>
            </a:r>
            <a:r>
              <a:rPr lang="en-US" spc="80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105" dirty="0" err="1">
                <a:solidFill>
                  <a:srgbClr val="434343"/>
                </a:solidFill>
                <a:latin typeface="Gill Sans MT"/>
                <a:cs typeface="Gill Sans MT"/>
              </a:rPr>
              <a:t>dari</a:t>
            </a:r>
            <a:r>
              <a:rPr lang="en-US" spc="105" dirty="0">
                <a:solidFill>
                  <a:srgbClr val="434343"/>
                </a:solidFill>
                <a:latin typeface="Gill Sans MT"/>
                <a:cs typeface="Gill Sans MT"/>
              </a:rPr>
              <a:t>:</a:t>
            </a:r>
            <a:endParaRPr lang="en-US" dirty="0">
              <a:latin typeface="Gill Sans MT"/>
              <a:cs typeface="Gill Sans MT"/>
            </a:endParaRPr>
          </a:p>
          <a:p>
            <a:pPr marL="128905" indent="-116839">
              <a:lnSpc>
                <a:spcPct val="100000"/>
              </a:lnSpc>
              <a:spcBef>
                <a:spcPts val="690"/>
              </a:spcBef>
              <a:buClr>
                <a:srgbClr val="CCCCCC"/>
              </a:buClr>
              <a:buSzPct val="80952"/>
              <a:buFont typeface="Wingdings"/>
              <a:buChar char=""/>
              <a:tabLst>
                <a:tab pos="129539" algn="l"/>
              </a:tabLst>
            </a:pPr>
            <a:r>
              <a:rPr lang="en-US" spc="135" dirty="0" err="1">
                <a:solidFill>
                  <a:srgbClr val="434343"/>
                </a:solidFill>
                <a:latin typeface="Gill Sans MT"/>
                <a:cs typeface="Gill Sans MT"/>
              </a:rPr>
              <a:t>Mengawali</a:t>
            </a:r>
            <a:r>
              <a:rPr lang="en-US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95" dirty="0" err="1">
                <a:solidFill>
                  <a:srgbClr val="434343"/>
                </a:solidFill>
                <a:latin typeface="Gill Sans MT"/>
                <a:cs typeface="Gill Sans MT"/>
              </a:rPr>
              <a:t>proyek</a:t>
            </a:r>
            <a:endParaRPr lang="en-US" dirty="0">
              <a:latin typeface="Gill Sans MT"/>
              <a:cs typeface="Gill Sans MT"/>
            </a:endParaRPr>
          </a:p>
          <a:p>
            <a:pPr marL="128905" marR="4201160" indent="-116839">
              <a:lnSpc>
                <a:spcPct val="101899"/>
              </a:lnSpc>
              <a:spcBef>
                <a:spcPts val="660"/>
              </a:spcBef>
              <a:buClr>
                <a:srgbClr val="CCCCCC"/>
              </a:buClr>
              <a:buSzPct val="80952"/>
              <a:buFont typeface="Wingdings"/>
              <a:buChar char=""/>
              <a:tabLst>
                <a:tab pos="129539" algn="l"/>
              </a:tabLst>
            </a:pPr>
            <a:r>
              <a:rPr lang="en-US" spc="114" dirty="0" err="1">
                <a:solidFill>
                  <a:srgbClr val="434343"/>
                </a:solidFill>
                <a:latin typeface="Gill Sans MT"/>
                <a:cs typeface="Gill Sans MT"/>
              </a:rPr>
              <a:t>Peng</a:t>
            </a:r>
            <a:r>
              <a:rPr lang="en-US" spc="80" dirty="0" err="1">
                <a:solidFill>
                  <a:srgbClr val="434343"/>
                </a:solidFill>
                <a:latin typeface="Gill Sans MT"/>
                <a:cs typeface="Gill Sans MT"/>
              </a:rPr>
              <a:t>or</a:t>
            </a:r>
            <a:r>
              <a:rPr lang="en-US" spc="75" dirty="0" err="1">
                <a:solidFill>
                  <a:srgbClr val="434343"/>
                </a:solidFill>
                <a:latin typeface="Gill Sans MT"/>
                <a:cs typeface="Gill Sans MT"/>
              </a:rPr>
              <a:t>g</a:t>
            </a:r>
            <a:r>
              <a:rPr lang="en-US" spc="120" dirty="0" err="1">
                <a:solidFill>
                  <a:srgbClr val="434343"/>
                </a:solidFill>
                <a:latin typeface="Gill Sans MT"/>
                <a:cs typeface="Gill Sans MT"/>
              </a:rPr>
              <a:t>anisa</a:t>
            </a:r>
            <a:r>
              <a:rPr lang="en-US" spc="114" dirty="0" err="1">
                <a:solidFill>
                  <a:srgbClr val="434343"/>
                </a:solidFill>
                <a:latin typeface="Gill Sans MT"/>
                <a:cs typeface="Gill Sans MT"/>
              </a:rPr>
              <a:t>s</a:t>
            </a:r>
            <a:r>
              <a:rPr lang="en-US" spc="125" dirty="0" err="1">
                <a:solidFill>
                  <a:srgbClr val="434343"/>
                </a:solidFill>
                <a:latin typeface="Gill Sans MT"/>
                <a:cs typeface="Gill Sans MT"/>
              </a:rPr>
              <a:t>ian</a:t>
            </a:r>
            <a:r>
              <a:rPr lang="en-US" spc="125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145" dirty="0" err="1">
                <a:solidFill>
                  <a:srgbClr val="434343"/>
                </a:solidFill>
                <a:latin typeface="Gill Sans MT"/>
                <a:cs typeface="Gill Sans MT"/>
              </a:rPr>
              <a:t>dan</a:t>
            </a:r>
            <a:r>
              <a:rPr lang="en-US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14" dirty="0" err="1">
                <a:solidFill>
                  <a:srgbClr val="434343"/>
                </a:solidFill>
                <a:latin typeface="Gill Sans MT"/>
                <a:cs typeface="Gill Sans MT"/>
              </a:rPr>
              <a:t>persiapan</a:t>
            </a:r>
            <a:endParaRPr lang="en-US" dirty="0">
              <a:latin typeface="Gill Sans MT"/>
              <a:cs typeface="Gill Sans MT"/>
            </a:endParaRPr>
          </a:p>
          <a:p>
            <a:pPr marL="128905" marR="4301490" indent="-116839">
              <a:lnSpc>
                <a:spcPct val="101899"/>
              </a:lnSpc>
              <a:spcBef>
                <a:spcPts val="670"/>
              </a:spcBef>
              <a:buClr>
                <a:srgbClr val="CCCCCC"/>
              </a:buClr>
              <a:buSzPct val="80952"/>
              <a:buFont typeface="Wingdings"/>
              <a:buChar char=""/>
              <a:tabLst>
                <a:tab pos="129539" algn="l"/>
              </a:tabLst>
            </a:pPr>
            <a:r>
              <a:rPr lang="en-US" spc="125" dirty="0" err="1">
                <a:solidFill>
                  <a:srgbClr val="434343"/>
                </a:solidFill>
                <a:latin typeface="Gill Sans MT"/>
                <a:cs typeface="Gill Sans MT"/>
              </a:rPr>
              <a:t>Pelaksanaan</a:t>
            </a:r>
            <a:r>
              <a:rPr lang="en-US" spc="125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100" dirty="0" err="1">
                <a:solidFill>
                  <a:srgbClr val="434343"/>
                </a:solidFill>
                <a:latin typeface="Gill Sans MT"/>
                <a:cs typeface="Gill Sans MT"/>
              </a:rPr>
              <a:t>aktivitas</a:t>
            </a:r>
            <a:r>
              <a:rPr lang="en-US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90" dirty="0" err="1">
                <a:solidFill>
                  <a:srgbClr val="434343"/>
                </a:solidFill>
                <a:latin typeface="Gill Sans MT"/>
                <a:cs typeface="Gill Sans MT"/>
              </a:rPr>
              <a:t>proyek</a:t>
            </a:r>
            <a:endParaRPr lang="en-US" dirty="0">
              <a:latin typeface="Gill Sans MT"/>
              <a:cs typeface="Gill Sans MT"/>
            </a:endParaRPr>
          </a:p>
          <a:p>
            <a:pPr marL="128905" indent="-116839">
              <a:lnSpc>
                <a:spcPct val="100000"/>
              </a:lnSpc>
              <a:spcBef>
                <a:spcPts val="680"/>
              </a:spcBef>
              <a:buClr>
                <a:srgbClr val="CCCCCC"/>
              </a:buClr>
              <a:buSzPct val="80952"/>
              <a:buFont typeface="Wingdings"/>
              <a:buChar char=""/>
              <a:tabLst>
                <a:tab pos="129539" algn="l"/>
              </a:tabLst>
            </a:pPr>
            <a:r>
              <a:rPr lang="en-US" spc="110" dirty="0" err="1">
                <a:solidFill>
                  <a:srgbClr val="434343"/>
                </a:solidFill>
                <a:latin typeface="Gill Sans MT"/>
                <a:cs typeface="Gill Sans MT"/>
              </a:rPr>
              <a:t>Penyelesaian</a:t>
            </a:r>
            <a:endParaRPr lang="en-US" dirty="0">
              <a:latin typeface="Gill Sans MT"/>
              <a:cs typeface="Gill Sans MT"/>
            </a:endParaRPr>
          </a:p>
          <a:p>
            <a:pPr marL="128905">
              <a:lnSpc>
                <a:spcPct val="100000"/>
              </a:lnSpc>
              <a:spcBef>
                <a:spcPts val="25"/>
              </a:spcBef>
            </a:pPr>
            <a:r>
              <a:rPr lang="en-US" spc="110" dirty="0">
                <a:solidFill>
                  <a:srgbClr val="434343"/>
                </a:solidFill>
                <a:latin typeface="Gill Sans MT"/>
                <a:cs typeface="Gill Sans MT"/>
              </a:rPr>
              <a:t>/</a:t>
            </a:r>
            <a:r>
              <a:rPr lang="en-US" spc="110" dirty="0" err="1">
                <a:solidFill>
                  <a:srgbClr val="434343"/>
                </a:solidFill>
                <a:latin typeface="Gill Sans MT"/>
                <a:cs typeface="Gill Sans MT"/>
              </a:rPr>
              <a:t>penutupan</a:t>
            </a:r>
            <a:r>
              <a:rPr lang="en-US" spc="-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95" dirty="0" err="1">
                <a:solidFill>
                  <a:srgbClr val="434343"/>
                </a:solidFill>
                <a:latin typeface="Gill Sans MT"/>
                <a:cs typeface="Gill Sans MT"/>
              </a:rPr>
              <a:t>proyek</a:t>
            </a:r>
            <a:endParaRPr lang="en-US" dirty="0">
              <a:latin typeface="Gill Sans MT"/>
              <a:cs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741" t="28871" r="9267" b="15905"/>
          <a:stretch/>
        </p:blipFill>
        <p:spPr>
          <a:xfrm>
            <a:off x="5511311" y="1765514"/>
            <a:ext cx="6114197" cy="40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14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388" y="1889005"/>
            <a:ext cx="8247824" cy="402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8" y="2516812"/>
            <a:ext cx="2536035" cy="2536035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582682" y="1697716"/>
            <a:ext cx="2419821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>
                <a:solidFill>
                  <a:prstClr val="black"/>
                </a:solidFill>
              </a:rPr>
              <a:t>Siklus</a:t>
            </a:r>
            <a:r>
              <a:rPr lang="en-US" sz="3600" i="1" dirty="0">
                <a:solidFill>
                  <a:prstClr val="black"/>
                </a:solidFill>
              </a:rPr>
              <a:t> </a:t>
            </a:r>
            <a:r>
              <a:rPr lang="en-US" sz="3600" i="1" dirty="0" err="1">
                <a:solidFill>
                  <a:prstClr val="black"/>
                </a:solidFill>
              </a:rPr>
              <a:t>hidup</a:t>
            </a:r>
            <a:endParaRPr lang="en-ID" sz="36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9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8" y="2516812"/>
            <a:ext cx="2536035" cy="2536035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582682" y="1697716"/>
            <a:ext cx="2419821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>
                <a:solidFill>
                  <a:prstClr val="black"/>
                </a:solidFill>
              </a:rPr>
              <a:t>Siklus</a:t>
            </a:r>
            <a:r>
              <a:rPr lang="en-US" sz="3600" i="1" dirty="0">
                <a:solidFill>
                  <a:prstClr val="black"/>
                </a:solidFill>
              </a:rPr>
              <a:t> </a:t>
            </a:r>
            <a:r>
              <a:rPr lang="en-US" sz="3600" i="1" dirty="0" err="1">
                <a:solidFill>
                  <a:prstClr val="black"/>
                </a:solidFill>
              </a:rPr>
              <a:t>hidup</a:t>
            </a:r>
            <a:endParaRPr lang="en-ID" sz="3600" i="1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2150" y="1901085"/>
            <a:ext cx="8169389" cy="2758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193040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40" dirty="0" err="1">
                <a:cs typeface="Gill Sans MT"/>
              </a:rPr>
              <a:t>Tidak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ada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satu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struktur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5" dirty="0">
                <a:cs typeface="Gill Sans MT"/>
              </a:rPr>
              <a:t>ideal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tahapan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sesuai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165" dirty="0">
                <a:cs typeface="Gill Sans MT"/>
              </a:rPr>
              <a:t>  </a:t>
            </a:r>
            <a:r>
              <a:rPr lang="en-US" sz="2000" spc="170" dirty="0" err="1">
                <a:cs typeface="Gill Sans MT"/>
              </a:rPr>
              <a:t>semua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proyek</a:t>
            </a:r>
            <a:r>
              <a:rPr lang="en-US" sz="2000" spc="12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marR="499109" indent="-228600">
              <a:lnSpc>
                <a:spcPct val="101400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90" dirty="0">
                <a:cs typeface="Gill Sans MT"/>
              </a:rPr>
              <a:t>Project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pada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0" dirty="0">
                <a:cs typeface="Gill Sans MT"/>
              </a:rPr>
              <a:t>industry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sama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atau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bahkan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pada</a:t>
            </a:r>
            <a:r>
              <a:rPr lang="en-US" sz="2000" spc="185" dirty="0">
                <a:cs typeface="Gill Sans MT"/>
              </a:rPr>
              <a:t>  </a:t>
            </a:r>
            <a:r>
              <a:rPr lang="en-US" sz="2000" spc="145" dirty="0" err="1">
                <a:cs typeface="Gill Sans MT"/>
              </a:rPr>
              <a:t>organisasi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sama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kemungkinan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memiliki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variasi</a:t>
            </a:r>
            <a:r>
              <a:rPr lang="en-US" sz="2000" spc="160" dirty="0">
                <a:cs typeface="Gill Sans MT"/>
              </a:rPr>
              <a:t>  </a:t>
            </a:r>
            <a:r>
              <a:rPr lang="en-US" sz="2000" spc="175" dirty="0" err="1">
                <a:cs typeface="Gill Sans MT"/>
              </a:rPr>
              <a:t>tahapan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29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berbeda</a:t>
            </a:r>
            <a:r>
              <a:rPr lang="en-US" sz="2000" spc="13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marR="5080" indent="-228600">
              <a:lnSpc>
                <a:spcPct val="101400"/>
              </a:lnSpc>
              <a:spcBef>
                <a:spcPts val="66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45" dirty="0" err="1">
                <a:cs typeface="Gill Sans MT"/>
              </a:rPr>
              <a:t>Beberapa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mengimplementasikan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204" dirty="0" err="1">
                <a:cs typeface="Gill Sans MT"/>
              </a:rPr>
              <a:t>hanya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satu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tahapan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saja</a:t>
            </a:r>
            <a:r>
              <a:rPr lang="en-US" sz="2000" spc="130" dirty="0">
                <a:cs typeface="Gill Sans MT"/>
              </a:rPr>
              <a:t>,  </a:t>
            </a:r>
            <a:r>
              <a:rPr lang="en-US" sz="2000" spc="150" dirty="0" err="1">
                <a:cs typeface="Gill Sans MT"/>
              </a:rPr>
              <a:t>selebihnya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ada</a:t>
            </a:r>
            <a:r>
              <a:rPr lang="en-US" sz="2000" spc="190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 </a:t>
            </a:r>
            <a:r>
              <a:rPr lang="en-US" sz="2000" spc="165" dirty="0" err="1">
                <a:cs typeface="Gill Sans MT"/>
              </a:rPr>
              <a:t>mengimplementasikan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dua</a:t>
            </a:r>
            <a:r>
              <a:rPr lang="en-US" sz="2000" spc="19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tahapan</a:t>
            </a:r>
            <a:r>
              <a:rPr lang="en-US" sz="2000" spc="175" dirty="0">
                <a:cs typeface="Gill Sans MT"/>
              </a:rPr>
              <a:t>  </a:t>
            </a:r>
            <a:r>
              <a:rPr lang="en-US" sz="2000" spc="165" dirty="0" err="1">
                <a:cs typeface="Gill Sans MT"/>
              </a:rPr>
              <a:t>atau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lebih</a:t>
            </a:r>
            <a:r>
              <a:rPr lang="en-US" sz="2000" spc="14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24113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8" y="2516812"/>
            <a:ext cx="2536035" cy="2536035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285736" y="1697716"/>
            <a:ext cx="2897497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i="1" dirty="0" err="1">
                <a:solidFill>
                  <a:prstClr val="black"/>
                </a:solidFill>
              </a:rPr>
              <a:t>Proyek</a:t>
            </a:r>
            <a:r>
              <a:rPr lang="en-US" sz="3200" i="1" dirty="0">
                <a:solidFill>
                  <a:prstClr val="black"/>
                </a:solidFill>
              </a:rPr>
              <a:t> 1 </a:t>
            </a:r>
            <a:r>
              <a:rPr lang="en-US" sz="3200" i="1" dirty="0" err="1">
                <a:solidFill>
                  <a:prstClr val="black"/>
                </a:solidFill>
              </a:rPr>
              <a:t>tahap</a:t>
            </a:r>
            <a:endParaRPr lang="en-ID" sz="3200" i="1" dirty="0">
              <a:solidFill>
                <a:prstClr val="black"/>
              </a:solidFill>
            </a:endParaRPr>
          </a:p>
        </p:txBody>
      </p:sp>
      <p:pic>
        <p:nvPicPr>
          <p:cNvPr id="7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170" y="1697716"/>
            <a:ext cx="8634552" cy="47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4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8" y="2516812"/>
            <a:ext cx="2536035" cy="2536035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285736" y="1697716"/>
            <a:ext cx="2897497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i="1" dirty="0" err="1">
                <a:solidFill>
                  <a:prstClr val="black"/>
                </a:solidFill>
              </a:rPr>
              <a:t>Proyek</a:t>
            </a:r>
            <a:r>
              <a:rPr lang="en-US" sz="3200" i="1" dirty="0">
                <a:solidFill>
                  <a:prstClr val="black"/>
                </a:solidFill>
              </a:rPr>
              <a:t> multi </a:t>
            </a:r>
            <a:r>
              <a:rPr lang="en-US" sz="3200" i="1" dirty="0" err="1">
                <a:solidFill>
                  <a:prstClr val="black"/>
                </a:solidFill>
              </a:rPr>
              <a:t>tahap</a:t>
            </a:r>
            <a:endParaRPr lang="en-ID" sz="3200" i="1" dirty="0">
              <a:solidFill>
                <a:prstClr val="black"/>
              </a:solidFill>
            </a:endParaRPr>
          </a:p>
        </p:txBody>
      </p:sp>
      <p:pic>
        <p:nvPicPr>
          <p:cNvPr id="8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3233" y="2101755"/>
            <a:ext cx="8499251" cy="40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74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8" y="2516812"/>
            <a:ext cx="2536035" cy="2536035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285736" y="1697716"/>
            <a:ext cx="2897497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i="1" dirty="0" err="1">
                <a:solidFill>
                  <a:prstClr val="black"/>
                </a:solidFill>
              </a:rPr>
              <a:t>Proyek</a:t>
            </a:r>
            <a:r>
              <a:rPr lang="en-US" sz="3200" i="1" dirty="0">
                <a:solidFill>
                  <a:prstClr val="black"/>
                </a:solidFill>
              </a:rPr>
              <a:t> overlapping</a:t>
            </a:r>
            <a:endParaRPr lang="en-ID" sz="3200" i="1" dirty="0">
              <a:solidFill>
                <a:prstClr val="black"/>
              </a:solidFill>
            </a:endParaRPr>
          </a:p>
        </p:txBody>
      </p:sp>
      <p:pic>
        <p:nvPicPr>
          <p:cNvPr id="7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3233" y="1697716"/>
            <a:ext cx="8623952" cy="46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08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63C5-3EED-4AD2-A28C-E7A83BEC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311" y="0"/>
            <a:ext cx="6066728" cy="2145086"/>
          </a:xfrm>
        </p:spPr>
        <p:txBody>
          <a:bodyPr/>
          <a:lstStyle/>
          <a:p>
            <a:r>
              <a:rPr lang="en-US" b="1" i="0" dirty="0" err="1"/>
              <a:t>Proyek</a:t>
            </a:r>
            <a:r>
              <a:rPr lang="en-US" b="1" i="0" dirty="0"/>
              <a:t> IT</a:t>
            </a:r>
            <a:endParaRPr lang="en-ID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E154-73F3-433A-81FD-CDBDC445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929" y="358021"/>
            <a:ext cx="6351507" cy="63515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27176" y="2348998"/>
            <a:ext cx="6355308" cy="337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367030" indent="-228600" algn="just">
              <a:lnSpc>
                <a:spcPct val="101299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1300" algn="l"/>
              </a:tabLst>
            </a:pPr>
            <a:r>
              <a:rPr lang="en-US" sz="2000" spc="135" dirty="0" err="1">
                <a:solidFill>
                  <a:schemeClr val="bg1"/>
                </a:solidFill>
                <a:cs typeface="Gill Sans MT"/>
              </a:rPr>
              <a:t>Ukuran</a:t>
            </a:r>
            <a:r>
              <a:rPr lang="en-US" sz="2000" spc="135" dirty="0">
                <a:solidFill>
                  <a:schemeClr val="bg1"/>
                </a:solidFill>
                <a:cs typeface="Gill Sans MT"/>
              </a:rPr>
              <a:t>,</a:t>
            </a:r>
            <a:r>
              <a:rPr lang="en-US" sz="2000" spc="-3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chemeClr val="bg1"/>
                </a:solidFill>
                <a:cs typeface="Gill Sans MT"/>
              </a:rPr>
              <a:t>kompleksitas</a:t>
            </a:r>
            <a:r>
              <a:rPr lang="en-US" sz="2000" spc="130" dirty="0">
                <a:solidFill>
                  <a:schemeClr val="bg1"/>
                </a:solidFill>
                <a:cs typeface="Gill Sans MT"/>
              </a:rPr>
              <a:t>,</a:t>
            </a:r>
            <a:r>
              <a:rPr lang="en-US" sz="2000" spc="-3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chemeClr val="bg1"/>
                </a:solidFill>
                <a:cs typeface="Gill Sans MT"/>
              </a:rPr>
              <a:t>produk</a:t>
            </a:r>
            <a:r>
              <a:rPr lang="en-US" sz="2000" spc="-1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95" dirty="0">
                <a:solidFill>
                  <a:schemeClr val="bg1"/>
                </a:solidFill>
                <a:cs typeface="Gill Sans MT"/>
              </a:rPr>
              <a:t>yang</a:t>
            </a:r>
            <a:r>
              <a:rPr lang="en-US" sz="2000" spc="-2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chemeClr val="bg1"/>
                </a:solidFill>
                <a:cs typeface="Gill Sans MT"/>
              </a:rPr>
              <a:t>dihasilkan</a:t>
            </a:r>
            <a:r>
              <a:rPr lang="en-US" sz="2000" spc="160" dirty="0">
                <a:solidFill>
                  <a:schemeClr val="bg1"/>
                </a:solidFill>
                <a:cs typeface="Gill Sans MT"/>
              </a:rPr>
              <a:t>,</a:t>
            </a:r>
            <a:r>
              <a:rPr lang="en-US" sz="2000" spc="-3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schemeClr val="bg1"/>
                </a:solidFill>
                <a:cs typeface="Gill Sans MT"/>
              </a:rPr>
              <a:t>area  </a:t>
            </a:r>
            <a:r>
              <a:rPr lang="en-US" sz="2000" spc="160" dirty="0" err="1">
                <a:solidFill>
                  <a:schemeClr val="bg1"/>
                </a:solidFill>
                <a:cs typeface="Gill Sans MT"/>
              </a:rPr>
              <a:t>aplikasi</a:t>
            </a:r>
            <a:r>
              <a:rPr lang="en-US" sz="2000" spc="-3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95" dirty="0" err="1">
                <a:solidFill>
                  <a:schemeClr val="bg1"/>
                </a:solidFill>
                <a:cs typeface="Gill Sans MT"/>
              </a:rPr>
              <a:t>dan</a:t>
            </a:r>
            <a:r>
              <a:rPr lang="en-US" sz="2000" spc="-2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chemeClr val="bg1"/>
                </a:solidFill>
                <a:cs typeface="Gill Sans MT"/>
              </a:rPr>
              <a:t>kebutuhan</a:t>
            </a:r>
            <a:r>
              <a:rPr lang="en-US" sz="2000" spc="-2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chemeClr val="bg1"/>
                </a:solidFill>
                <a:cs typeface="Gill Sans MT"/>
              </a:rPr>
              <a:t>sumber</a:t>
            </a:r>
            <a:r>
              <a:rPr lang="en-US" sz="2000" spc="-3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chemeClr val="bg1"/>
                </a:solidFill>
                <a:cs typeface="Gill Sans MT"/>
              </a:rPr>
              <a:t>daya</a:t>
            </a:r>
            <a:r>
              <a:rPr lang="en-US" sz="2000" spc="-3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chemeClr val="bg1"/>
                </a:solidFill>
                <a:cs typeface="Gill Sans MT"/>
              </a:rPr>
              <a:t>dari</a:t>
            </a:r>
            <a:r>
              <a:rPr lang="en-US" sz="2000" spc="-2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chemeClr val="bg1"/>
                </a:solidFill>
                <a:cs typeface="Gill Sans MT"/>
              </a:rPr>
              <a:t>proyek</a:t>
            </a:r>
            <a:r>
              <a:rPr lang="en-US" sz="2000" spc="-2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schemeClr val="bg1"/>
                </a:solidFill>
                <a:cs typeface="Gill Sans MT"/>
              </a:rPr>
              <a:t>IT  </a:t>
            </a:r>
            <a:r>
              <a:rPr lang="en-US" sz="2000" spc="155" dirty="0" err="1">
                <a:solidFill>
                  <a:schemeClr val="bg1"/>
                </a:solidFill>
                <a:cs typeface="Gill Sans MT"/>
              </a:rPr>
              <a:t>sangat</a:t>
            </a:r>
            <a:r>
              <a:rPr lang="en-US" sz="2000" spc="-3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chemeClr val="bg1"/>
                </a:solidFill>
                <a:cs typeface="Gill Sans MT"/>
              </a:rPr>
              <a:t>bervariasi</a:t>
            </a:r>
            <a:endParaRPr lang="en-US" sz="2000" dirty="0">
              <a:solidFill>
                <a:schemeClr val="bg1"/>
              </a:solidFill>
              <a:cs typeface="Gill Sans MT"/>
            </a:endParaRPr>
          </a:p>
          <a:p>
            <a:pPr marL="241300" marR="5080" indent="-228600">
              <a:lnSpc>
                <a:spcPct val="101200"/>
              </a:lnSpc>
              <a:spcBef>
                <a:spcPts val="67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50" dirty="0">
                <a:solidFill>
                  <a:schemeClr val="bg1"/>
                </a:solidFill>
                <a:cs typeface="Gill Sans MT"/>
              </a:rPr>
              <a:t>Hal</a:t>
            </a:r>
            <a:r>
              <a:rPr lang="en-US" sz="2000" spc="-1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chemeClr val="bg1"/>
                </a:solidFill>
                <a:cs typeface="Gill Sans MT"/>
              </a:rPr>
              <a:t>ini</a:t>
            </a:r>
            <a:r>
              <a:rPr lang="en-US" sz="2000" spc="-2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95" dirty="0">
                <a:solidFill>
                  <a:schemeClr val="bg1"/>
                </a:solidFill>
                <a:cs typeface="Gill Sans MT"/>
              </a:rPr>
              <a:t>yang</a:t>
            </a:r>
            <a:r>
              <a:rPr lang="en-US" sz="2000" spc="-2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chemeClr val="bg1"/>
                </a:solidFill>
                <a:cs typeface="Gill Sans MT"/>
              </a:rPr>
              <a:t>menyebabkan</a:t>
            </a:r>
            <a:r>
              <a:rPr lang="en-US" sz="2000" spc="-2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chemeClr val="bg1"/>
                </a:solidFill>
                <a:cs typeface="Gill Sans MT"/>
              </a:rPr>
              <a:t>anggota</a:t>
            </a:r>
            <a:r>
              <a:rPr lang="en-US" sz="2000" spc="-1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chemeClr val="bg1"/>
                </a:solidFill>
                <a:cs typeface="Gill Sans MT"/>
              </a:rPr>
              <a:t>tim</a:t>
            </a:r>
            <a:r>
              <a:rPr lang="en-US" sz="2000" spc="-2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chemeClr val="bg1"/>
                </a:solidFill>
                <a:cs typeface="Gill Sans MT"/>
              </a:rPr>
              <a:t>proyek</a:t>
            </a:r>
            <a:r>
              <a:rPr lang="en-US" sz="2000" spc="-1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schemeClr val="bg1"/>
                </a:solidFill>
                <a:cs typeface="Gill Sans MT"/>
              </a:rPr>
              <a:t>IT</a:t>
            </a:r>
            <a:r>
              <a:rPr lang="en-US" sz="2000" spc="-1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chemeClr val="bg1"/>
                </a:solidFill>
                <a:cs typeface="Gill Sans MT"/>
              </a:rPr>
              <a:t>sering</a:t>
            </a:r>
            <a:r>
              <a:rPr lang="en-US" sz="2000" spc="135" dirty="0">
                <a:solidFill>
                  <a:schemeClr val="bg1"/>
                </a:solidFill>
                <a:cs typeface="Gill Sans MT"/>
              </a:rPr>
              <a:t>  </a:t>
            </a:r>
            <a:r>
              <a:rPr lang="en-US" sz="2000" spc="165" dirty="0">
                <a:solidFill>
                  <a:schemeClr val="bg1"/>
                </a:solidFill>
                <a:cs typeface="Gill Sans MT"/>
              </a:rPr>
              <a:t>kali</a:t>
            </a:r>
            <a:r>
              <a:rPr lang="en-US" sz="2000" spc="-3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chemeClr val="bg1"/>
                </a:solidFill>
                <a:cs typeface="Gill Sans MT"/>
              </a:rPr>
              <a:t>memiliki</a:t>
            </a:r>
            <a:r>
              <a:rPr lang="en-US" sz="2000" spc="-3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schemeClr val="bg1"/>
                </a:solidFill>
                <a:cs typeface="Gill Sans MT"/>
              </a:rPr>
              <a:t>background</a:t>
            </a:r>
            <a:r>
              <a:rPr lang="en-US" sz="2000" spc="-1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chemeClr val="bg1"/>
                </a:solidFill>
                <a:cs typeface="Gill Sans MT"/>
              </a:rPr>
              <a:t>pendidikan</a:t>
            </a:r>
            <a:r>
              <a:rPr lang="en-US" sz="2000" spc="-3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95" dirty="0" err="1">
                <a:solidFill>
                  <a:schemeClr val="bg1"/>
                </a:solidFill>
                <a:cs typeface="Gill Sans MT"/>
              </a:rPr>
              <a:t>dan</a:t>
            </a:r>
            <a:r>
              <a:rPr lang="en-US" sz="2000" spc="-2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chemeClr val="bg1"/>
                </a:solidFill>
                <a:cs typeface="Gill Sans MT"/>
              </a:rPr>
              <a:t>ketrampilan</a:t>
            </a:r>
            <a:r>
              <a:rPr lang="en-US" sz="2000" spc="160" dirty="0">
                <a:solidFill>
                  <a:schemeClr val="bg1"/>
                </a:solidFill>
                <a:cs typeface="Gill Sans MT"/>
              </a:rPr>
              <a:t>  </a:t>
            </a:r>
            <a:r>
              <a:rPr lang="en-US" sz="2000" spc="195" dirty="0">
                <a:solidFill>
                  <a:schemeClr val="bg1"/>
                </a:solidFill>
                <a:cs typeface="Gill Sans MT"/>
              </a:rPr>
              <a:t>yang</a:t>
            </a:r>
            <a:r>
              <a:rPr lang="en-US" sz="2000" spc="-3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chemeClr val="bg1"/>
                </a:solidFill>
                <a:cs typeface="Gill Sans MT"/>
              </a:rPr>
              <a:t>bermacam-macam</a:t>
            </a:r>
            <a:r>
              <a:rPr lang="en-US" sz="2000" spc="170" dirty="0">
                <a:solidFill>
                  <a:schemeClr val="bg1"/>
                </a:solidFill>
                <a:cs typeface="Gill Sans MT"/>
              </a:rPr>
              <a:t>.</a:t>
            </a:r>
            <a:endParaRPr lang="en-US" sz="2000" dirty="0">
              <a:solidFill>
                <a:schemeClr val="bg1"/>
              </a:solidFill>
              <a:cs typeface="Gill Sans MT"/>
            </a:endParaRPr>
          </a:p>
          <a:p>
            <a:pPr marL="241300" marR="84455" indent="-228600">
              <a:lnSpc>
                <a:spcPct val="101299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25" dirty="0" err="1">
                <a:solidFill>
                  <a:schemeClr val="bg1"/>
                </a:solidFill>
                <a:cs typeface="Gill Sans MT"/>
              </a:rPr>
              <a:t>Proyek</a:t>
            </a:r>
            <a:r>
              <a:rPr lang="en-US" sz="2000" spc="12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schemeClr val="bg1"/>
                </a:solidFill>
                <a:cs typeface="Gill Sans MT"/>
              </a:rPr>
              <a:t>IT </a:t>
            </a:r>
            <a:r>
              <a:rPr lang="en-US" sz="2000" spc="135" dirty="0" err="1">
                <a:solidFill>
                  <a:schemeClr val="bg1"/>
                </a:solidFill>
                <a:cs typeface="Gill Sans MT"/>
              </a:rPr>
              <a:t>sering</a:t>
            </a:r>
            <a:r>
              <a:rPr lang="en-US" sz="2000" spc="13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65" dirty="0">
                <a:solidFill>
                  <a:schemeClr val="bg1"/>
                </a:solidFill>
                <a:cs typeface="Gill Sans MT"/>
              </a:rPr>
              <a:t>kali </a:t>
            </a:r>
            <a:r>
              <a:rPr lang="en-US" sz="2000" spc="195" dirty="0" err="1">
                <a:solidFill>
                  <a:schemeClr val="bg1"/>
                </a:solidFill>
                <a:cs typeface="Gill Sans MT"/>
              </a:rPr>
              <a:t>menggunakan</a:t>
            </a:r>
            <a:r>
              <a:rPr lang="en-US" sz="2000" spc="19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chemeClr val="bg1"/>
                </a:solidFill>
                <a:cs typeface="Gill Sans MT"/>
              </a:rPr>
              <a:t>teknologi</a:t>
            </a:r>
            <a:r>
              <a:rPr lang="en-US" sz="2000" spc="11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95" dirty="0">
                <a:solidFill>
                  <a:schemeClr val="bg1"/>
                </a:solidFill>
                <a:cs typeface="Gill Sans MT"/>
              </a:rPr>
              <a:t>yang  </a:t>
            </a:r>
            <a:r>
              <a:rPr lang="en-US" sz="2000" spc="165" dirty="0" err="1">
                <a:solidFill>
                  <a:schemeClr val="bg1"/>
                </a:solidFill>
                <a:cs typeface="Gill Sans MT"/>
              </a:rPr>
              <a:t>berubah</a:t>
            </a:r>
            <a:r>
              <a:rPr lang="en-US" sz="2000" spc="16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chemeClr val="bg1"/>
                </a:solidFill>
                <a:cs typeface="Gill Sans MT"/>
              </a:rPr>
              <a:t>dengan</a:t>
            </a:r>
            <a:r>
              <a:rPr lang="en-US" sz="2000" spc="18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chemeClr val="bg1"/>
                </a:solidFill>
                <a:cs typeface="Gill Sans MT"/>
              </a:rPr>
              <a:t>cepat</a:t>
            </a:r>
            <a:r>
              <a:rPr lang="en-US" sz="2000" spc="110" dirty="0">
                <a:solidFill>
                  <a:schemeClr val="bg1"/>
                </a:solidFill>
                <a:cs typeface="Gill Sans MT"/>
              </a:rPr>
              <a:t>. </a:t>
            </a:r>
            <a:r>
              <a:rPr lang="en-US" sz="2000" spc="150" dirty="0">
                <a:solidFill>
                  <a:schemeClr val="bg1"/>
                </a:solidFill>
                <a:cs typeface="Gill Sans MT"/>
              </a:rPr>
              <a:t>Hal </a:t>
            </a:r>
            <a:r>
              <a:rPr lang="en-US" sz="2000" spc="175" dirty="0" err="1">
                <a:solidFill>
                  <a:schemeClr val="bg1"/>
                </a:solidFill>
                <a:cs typeface="Gill Sans MT"/>
              </a:rPr>
              <a:t>ini</a:t>
            </a:r>
            <a:r>
              <a:rPr lang="en-US" sz="2000" spc="17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chemeClr val="bg1"/>
                </a:solidFill>
                <a:cs typeface="Gill Sans MT"/>
              </a:rPr>
              <a:t>lah</a:t>
            </a:r>
            <a:r>
              <a:rPr lang="en-US" sz="2000" spc="18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95" dirty="0">
                <a:solidFill>
                  <a:schemeClr val="bg1"/>
                </a:solidFill>
                <a:cs typeface="Gill Sans MT"/>
              </a:rPr>
              <a:t>yang </a:t>
            </a:r>
            <a:r>
              <a:rPr lang="en-US" sz="2000" spc="160" dirty="0" err="1">
                <a:solidFill>
                  <a:schemeClr val="bg1"/>
                </a:solidFill>
                <a:cs typeface="Gill Sans MT"/>
              </a:rPr>
              <a:t>menuntut</a:t>
            </a:r>
            <a:r>
              <a:rPr lang="en-US" sz="2000" spc="160" dirty="0">
                <a:solidFill>
                  <a:schemeClr val="bg1"/>
                </a:solidFill>
                <a:cs typeface="Gill Sans MT"/>
              </a:rPr>
              <a:t>  </a:t>
            </a:r>
            <a:r>
              <a:rPr lang="en-US" sz="2000" spc="180" dirty="0" err="1">
                <a:solidFill>
                  <a:schemeClr val="bg1"/>
                </a:solidFill>
                <a:cs typeface="Gill Sans MT"/>
              </a:rPr>
              <a:t>dibutuhkannya</a:t>
            </a:r>
            <a:r>
              <a:rPr lang="en-US" sz="2000" spc="-1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35" dirty="0">
                <a:solidFill>
                  <a:schemeClr val="bg1"/>
                </a:solidFill>
                <a:cs typeface="Gill Sans MT"/>
              </a:rPr>
              <a:t>personal</a:t>
            </a:r>
            <a:r>
              <a:rPr lang="en-US" sz="2000" spc="-1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95" dirty="0">
                <a:solidFill>
                  <a:schemeClr val="bg1"/>
                </a:solidFill>
                <a:cs typeface="Gill Sans MT"/>
              </a:rPr>
              <a:t>yang</a:t>
            </a:r>
            <a:r>
              <a:rPr lang="en-US" sz="2000" spc="-1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chemeClr val="bg1"/>
                </a:solidFill>
                <a:cs typeface="Gill Sans MT"/>
              </a:rPr>
              <a:t>sangat</a:t>
            </a:r>
            <a:r>
              <a:rPr lang="en-US" sz="2000" spc="-2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chemeClr val="bg1"/>
                </a:solidFill>
                <a:cs typeface="Gill Sans MT"/>
              </a:rPr>
              <a:t>kompetent</a:t>
            </a:r>
            <a:r>
              <a:rPr lang="en-US" sz="2000" spc="-10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95" dirty="0" err="1">
                <a:solidFill>
                  <a:schemeClr val="bg1"/>
                </a:solidFill>
                <a:cs typeface="Gill Sans MT"/>
              </a:rPr>
              <a:t>dalam</a:t>
            </a:r>
            <a:r>
              <a:rPr lang="en-US" sz="2000" spc="195" dirty="0">
                <a:solidFill>
                  <a:schemeClr val="bg1"/>
                </a:solidFill>
                <a:cs typeface="Gill Sans MT"/>
              </a:rPr>
              <a:t>  </a:t>
            </a:r>
            <a:r>
              <a:rPr lang="en-US" sz="2000" spc="135" dirty="0" err="1">
                <a:solidFill>
                  <a:schemeClr val="bg1"/>
                </a:solidFill>
                <a:cs typeface="Gill Sans MT"/>
              </a:rPr>
              <a:t>satu</a:t>
            </a:r>
            <a:r>
              <a:rPr lang="en-US" sz="2000" spc="13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schemeClr val="bg1"/>
                </a:solidFill>
                <a:cs typeface="Gill Sans MT"/>
              </a:rPr>
              <a:t>area</a:t>
            </a:r>
            <a:r>
              <a:rPr lang="en-US" sz="2000" spc="-195" dirty="0">
                <a:solidFill>
                  <a:schemeClr val="bg1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chemeClr val="bg1"/>
                </a:solidFill>
                <a:cs typeface="Gill Sans MT"/>
              </a:rPr>
              <a:t>teknologi</a:t>
            </a:r>
            <a:endParaRPr lang="en-US" sz="2000" dirty="0">
              <a:solidFill>
                <a:schemeClr val="bg1"/>
              </a:solidFill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41588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367623" y="1711364"/>
            <a:ext cx="3017022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i="1" dirty="0" err="1">
                <a:solidFill>
                  <a:prstClr val="black"/>
                </a:solidFill>
              </a:rPr>
              <a:t>Karakteristik</a:t>
            </a:r>
            <a:r>
              <a:rPr lang="en-US" sz="3200" i="1" dirty="0">
                <a:solidFill>
                  <a:prstClr val="black"/>
                </a:solidFill>
              </a:rPr>
              <a:t> TIM</a:t>
            </a:r>
            <a:endParaRPr lang="en-ID" sz="3200" i="1" dirty="0">
              <a:solidFill>
                <a:prstClr val="black"/>
              </a:solidFill>
            </a:endParaRPr>
          </a:p>
        </p:txBody>
      </p:sp>
      <p:pic>
        <p:nvPicPr>
          <p:cNvPr id="5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6431" y="2456597"/>
            <a:ext cx="2439406" cy="21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71315" y="2332315"/>
            <a:ext cx="8283873" cy="310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240665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25" dirty="0">
                <a:cs typeface="Gill Sans MT"/>
              </a:rPr>
              <a:t>Job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>
                <a:cs typeface="Gill Sans MT"/>
              </a:rPr>
              <a:t>position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tersedia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95" dirty="0">
                <a:cs typeface="Gill Sans MT"/>
              </a:rPr>
              <a:t>IT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diantaranya</a:t>
            </a:r>
            <a:r>
              <a:rPr lang="en-US" sz="2000" spc="175" dirty="0">
                <a:cs typeface="Gill Sans MT"/>
              </a:rPr>
              <a:t>  </a:t>
            </a:r>
            <a:r>
              <a:rPr lang="en-US" sz="2000" spc="175" dirty="0" err="1">
                <a:cs typeface="Gill Sans MT"/>
              </a:rPr>
              <a:t>adalah</a:t>
            </a:r>
            <a:r>
              <a:rPr lang="en-US" sz="2000" spc="175" dirty="0"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70534" marR="5080" lvl="1" indent="-229870">
              <a:lnSpc>
                <a:spcPct val="100000"/>
              </a:lnSpc>
              <a:spcBef>
                <a:spcPts val="685"/>
              </a:spcBef>
              <a:buClr>
                <a:srgbClr val="CCCCCC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110" dirty="0">
                <a:cs typeface="Gill Sans MT"/>
              </a:rPr>
              <a:t>business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0" dirty="0">
                <a:cs typeface="Gill Sans MT"/>
              </a:rPr>
              <a:t>analyst,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10" dirty="0">
                <a:cs typeface="Gill Sans MT"/>
              </a:rPr>
              <a:t>programmer,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90" dirty="0">
                <a:cs typeface="Gill Sans MT"/>
              </a:rPr>
              <a:t>network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85" dirty="0">
                <a:cs typeface="Gill Sans MT"/>
              </a:rPr>
              <a:t>specialist,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>
                <a:cs typeface="Gill Sans MT"/>
              </a:rPr>
              <a:t>database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5" dirty="0">
                <a:cs typeface="Gill Sans MT"/>
              </a:rPr>
              <a:t>analyst,  </a:t>
            </a:r>
            <a:r>
              <a:rPr lang="en-US" sz="2000" spc="120" dirty="0">
                <a:cs typeface="Gill Sans MT"/>
              </a:rPr>
              <a:t>quality </a:t>
            </a:r>
            <a:r>
              <a:rPr lang="en-US" sz="2000" spc="114" dirty="0">
                <a:cs typeface="Gill Sans MT"/>
              </a:rPr>
              <a:t>assurance </a:t>
            </a:r>
            <a:r>
              <a:rPr lang="en-US" sz="2000" spc="70" dirty="0">
                <a:cs typeface="Gill Sans MT"/>
              </a:rPr>
              <a:t>expert, </a:t>
            </a:r>
            <a:r>
              <a:rPr lang="en-US" sz="2000" spc="100" dirty="0">
                <a:cs typeface="Gill Sans MT"/>
              </a:rPr>
              <a:t>technical </a:t>
            </a:r>
            <a:r>
              <a:rPr lang="en-US" sz="2000" spc="80" dirty="0">
                <a:cs typeface="Gill Sans MT"/>
              </a:rPr>
              <a:t>writer, </a:t>
            </a:r>
            <a:r>
              <a:rPr lang="en-US" sz="2000" spc="90" dirty="0">
                <a:cs typeface="Gill Sans MT"/>
              </a:rPr>
              <a:t>security </a:t>
            </a:r>
            <a:r>
              <a:rPr lang="en-US" sz="2000" spc="85" dirty="0">
                <a:cs typeface="Gill Sans MT"/>
              </a:rPr>
              <a:t>specialist,  </a:t>
            </a:r>
            <a:r>
              <a:rPr lang="en-US" sz="2000" spc="125" dirty="0">
                <a:cs typeface="Gill Sans MT"/>
              </a:rPr>
              <a:t>hardware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95" dirty="0">
                <a:cs typeface="Gill Sans MT"/>
              </a:rPr>
              <a:t>engineer,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90" dirty="0">
                <a:cs typeface="Gill Sans MT"/>
              </a:rPr>
              <a:t>software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95" dirty="0">
                <a:cs typeface="Gill Sans MT"/>
              </a:rPr>
              <a:t>engineer,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95" dirty="0">
                <a:cs typeface="Gill Sans MT"/>
              </a:rPr>
              <a:t>system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80" dirty="0">
                <a:cs typeface="Gill Sans MT"/>
              </a:rPr>
              <a:t>architect</a:t>
            </a:r>
            <a:endParaRPr lang="en-US" sz="2000" dirty="0">
              <a:cs typeface="Gill Sans MT"/>
            </a:endParaRPr>
          </a:p>
          <a:p>
            <a:pPr marL="241300" marR="1042669" indent="-228600">
              <a:lnSpc>
                <a:spcPct val="101000"/>
              </a:lnSpc>
              <a:spcBef>
                <a:spcPts val="3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10" dirty="0">
                <a:cs typeface="Gill Sans MT"/>
              </a:rPr>
              <a:t>Dari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job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10" dirty="0">
                <a:cs typeface="Gill Sans MT"/>
              </a:rPr>
              <a:t>position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tersebut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terkadang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95" dirty="0">
                <a:cs typeface="Gill Sans MT"/>
              </a:rPr>
              <a:t>IT  </a:t>
            </a:r>
            <a:r>
              <a:rPr lang="en-US" sz="2000" spc="185" dirty="0" err="1">
                <a:cs typeface="Gill Sans MT"/>
              </a:rPr>
              <a:t>membutuhkan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5" dirty="0">
                <a:cs typeface="Gill Sans MT"/>
              </a:rPr>
              <a:t>skill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lebih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spesifik</a:t>
            </a:r>
            <a:r>
              <a:rPr lang="en-US" sz="2000" spc="130" dirty="0">
                <a:cs typeface="Gill Sans MT"/>
              </a:rPr>
              <a:t>,</a:t>
            </a:r>
            <a:r>
              <a:rPr lang="en-US" sz="2000" spc="-4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misal</a:t>
            </a:r>
            <a:r>
              <a:rPr lang="en-US" sz="2000" spc="155" dirty="0"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70534" marR="260350" lvl="1" indent="-229870">
              <a:lnSpc>
                <a:spcPct val="100000"/>
              </a:lnSpc>
              <a:spcBef>
                <a:spcPts val="695"/>
              </a:spcBef>
              <a:buClr>
                <a:srgbClr val="CCCCCC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114" dirty="0">
                <a:cs typeface="Gill Sans MT"/>
              </a:rPr>
              <a:t>Programmer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dirty="0">
                <a:cs typeface="Wingdings"/>
              </a:rPr>
              <a:t></a:t>
            </a:r>
            <a:r>
              <a:rPr lang="en-US" sz="2000" spc="15" dirty="0">
                <a:cs typeface="Times New Roman"/>
              </a:rPr>
              <a:t> </a:t>
            </a:r>
            <a:r>
              <a:rPr lang="en-US" sz="2000" spc="155" dirty="0">
                <a:cs typeface="Gill Sans MT"/>
              </a:rPr>
              <a:t>Java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0" dirty="0">
                <a:cs typeface="Gill Sans MT"/>
              </a:rPr>
              <a:t>programmer,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90" dirty="0">
                <a:cs typeface="Gill Sans MT"/>
              </a:rPr>
              <a:t>XML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>
                <a:cs typeface="Gill Sans MT"/>
              </a:rPr>
              <a:t>programmer,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atau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-60" dirty="0">
                <a:cs typeface="Gill Sans MT"/>
              </a:rPr>
              <a:t>C/C++  </a:t>
            </a:r>
            <a:r>
              <a:rPr lang="en-US" sz="2000" spc="114" dirty="0">
                <a:cs typeface="Gill Sans MT"/>
              </a:rPr>
              <a:t>programmer.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0743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367623" y="1711364"/>
            <a:ext cx="3017022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i="1" dirty="0" err="1">
                <a:solidFill>
                  <a:prstClr val="black"/>
                </a:solidFill>
              </a:rPr>
              <a:t>Karakteristik</a:t>
            </a:r>
            <a:r>
              <a:rPr lang="en-US" sz="3200" i="1" dirty="0">
                <a:solidFill>
                  <a:prstClr val="black"/>
                </a:solidFill>
              </a:rPr>
              <a:t> TIM</a:t>
            </a:r>
            <a:endParaRPr lang="en-ID" sz="3200" i="1" dirty="0">
              <a:solidFill>
                <a:prstClr val="black"/>
              </a:solidFill>
            </a:endParaRPr>
          </a:p>
        </p:txBody>
      </p:sp>
      <p:pic>
        <p:nvPicPr>
          <p:cNvPr id="5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6431" y="2456597"/>
            <a:ext cx="2439406" cy="21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472150" y="1986290"/>
            <a:ext cx="7828195" cy="306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10795" indent="-228600">
              <a:lnSpc>
                <a:spcPct val="101299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50" dirty="0" err="1">
                <a:cs typeface="Gill Sans MT"/>
              </a:rPr>
              <a:t>Terkadang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125" dirty="0">
                <a:cs typeface="Gill Sans MT"/>
              </a:rPr>
              <a:t>professional </a:t>
            </a:r>
            <a:r>
              <a:rPr lang="en-US" sz="2000" spc="95" dirty="0">
                <a:cs typeface="Gill Sans MT"/>
              </a:rPr>
              <a:t>IT </a:t>
            </a:r>
            <a:r>
              <a:rPr lang="en-US" sz="2000" spc="165" dirty="0" err="1">
                <a:cs typeface="Gill Sans MT"/>
              </a:rPr>
              <a:t>berpindah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dari</a:t>
            </a:r>
            <a:r>
              <a:rPr lang="en-US" sz="2000" spc="15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satu</a:t>
            </a:r>
            <a:r>
              <a:rPr lang="en-US" sz="2000" spc="135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job  position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ke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position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berbeda</a:t>
            </a:r>
            <a:r>
              <a:rPr lang="en-US" sz="2000" spc="130" dirty="0">
                <a:cs typeface="Gill Sans MT"/>
              </a:rPr>
              <a:t>,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bahkan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banyak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  </a:t>
            </a:r>
            <a:r>
              <a:rPr lang="en-US" sz="2000" spc="165" dirty="0" err="1">
                <a:cs typeface="Gill Sans MT"/>
              </a:rPr>
              <a:t>berpindah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dari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bidang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teknis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ke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posisi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manajemen</a:t>
            </a:r>
            <a:r>
              <a:rPr lang="en-US" sz="2000" spc="17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marR="5080" indent="-228600">
              <a:lnSpc>
                <a:spcPct val="101299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80" dirty="0" err="1">
                <a:cs typeface="Gill Sans MT"/>
              </a:rPr>
              <a:t>Jarang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sekali</a:t>
            </a:r>
            <a:r>
              <a:rPr lang="en-US" sz="2000" spc="135" dirty="0">
                <a:cs typeface="Gill Sans MT"/>
              </a:rPr>
              <a:t> staff </a:t>
            </a:r>
            <a:r>
              <a:rPr lang="en-US" sz="2000" spc="125" dirty="0">
                <a:cs typeface="Gill Sans MT"/>
              </a:rPr>
              <a:t>professional </a:t>
            </a:r>
            <a:r>
              <a:rPr lang="en-US" sz="2000" spc="120" dirty="0" err="1">
                <a:cs typeface="Gill Sans MT"/>
              </a:rPr>
              <a:t>teknis</a:t>
            </a:r>
            <a:r>
              <a:rPr lang="en-US" sz="2000" spc="1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atau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manajer</a:t>
            </a:r>
            <a:r>
              <a:rPr lang="en-US" sz="2000" spc="175" dirty="0">
                <a:cs typeface="Gill Sans MT"/>
              </a:rPr>
              <a:t> 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95" dirty="0">
                <a:cs typeface="Gill Sans MT"/>
              </a:rPr>
              <a:t>IT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bergabung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pada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satu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perusahaan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195" dirty="0">
                <a:cs typeface="Gill Sans MT"/>
              </a:rPr>
              <a:t>  </a:t>
            </a:r>
            <a:r>
              <a:rPr lang="en-US" sz="2000" spc="165" dirty="0" err="1">
                <a:cs typeface="Gill Sans MT"/>
              </a:rPr>
              <a:t>waktu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 </a:t>
            </a:r>
            <a:r>
              <a:rPr lang="en-US" sz="2000" spc="170" dirty="0">
                <a:cs typeface="Gill Sans MT"/>
              </a:rPr>
              <a:t>lama, </a:t>
            </a:r>
            <a:r>
              <a:rPr lang="en-US" sz="2000" spc="170" dirty="0" err="1">
                <a:cs typeface="Gill Sans MT"/>
              </a:rPr>
              <a:t>faktanya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banyak</a:t>
            </a:r>
            <a:r>
              <a:rPr lang="en-US" sz="2000" spc="19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95" dirty="0">
                <a:cs typeface="Gill Sans MT"/>
              </a:rPr>
              <a:t>IT </a:t>
            </a:r>
            <a:r>
              <a:rPr lang="en-US" sz="2000" spc="195" dirty="0">
                <a:cs typeface="Gill Sans MT"/>
              </a:rPr>
              <a:t>yang  </a:t>
            </a:r>
            <a:r>
              <a:rPr lang="en-US" sz="2000" spc="195" dirty="0" err="1">
                <a:cs typeface="Gill Sans MT"/>
              </a:rPr>
              <a:t>menggunakan</a:t>
            </a:r>
            <a:r>
              <a:rPr lang="en-US" sz="2000" spc="19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tenaga</a:t>
            </a:r>
            <a:r>
              <a:rPr lang="en-US" sz="2000" spc="-24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kontrak</a:t>
            </a:r>
            <a:r>
              <a:rPr lang="en-US" sz="2000" spc="13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marR="47625" indent="-228600">
              <a:lnSpc>
                <a:spcPct val="101200"/>
              </a:lnSpc>
              <a:spcBef>
                <a:spcPts val="67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30" dirty="0" err="1">
                <a:cs typeface="Gill Sans MT"/>
              </a:rPr>
              <a:t>Bekerja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dengan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5" dirty="0">
                <a:cs typeface="Gill Sans MT"/>
              </a:rPr>
              <a:t>“</a:t>
            </a:r>
            <a:r>
              <a:rPr lang="en-US" sz="2000" i="1" spc="5" dirty="0">
                <a:cs typeface="Bookman Old Style"/>
              </a:rPr>
              <a:t>army </a:t>
            </a:r>
            <a:r>
              <a:rPr lang="en-US" sz="2000" i="1" spc="15" dirty="0">
                <a:cs typeface="Bookman Old Style"/>
              </a:rPr>
              <a:t>of </a:t>
            </a:r>
            <a:r>
              <a:rPr lang="en-US" sz="2000" i="1" spc="-10" dirty="0">
                <a:cs typeface="Bookman Old Style"/>
              </a:rPr>
              <a:t>free </a:t>
            </a:r>
            <a:r>
              <a:rPr lang="en-US" sz="2000" i="1" spc="-25" dirty="0">
                <a:cs typeface="Bookman Old Style"/>
              </a:rPr>
              <a:t>agents</a:t>
            </a:r>
            <a:r>
              <a:rPr lang="en-US" sz="2000" spc="-25" dirty="0">
                <a:cs typeface="Gill Sans MT"/>
              </a:rPr>
              <a:t>” </a:t>
            </a:r>
            <a:r>
              <a:rPr lang="en-US" sz="2000" spc="130" dirty="0">
                <a:cs typeface="Gill Sans MT"/>
              </a:rPr>
              <a:t>(</a:t>
            </a:r>
            <a:r>
              <a:rPr lang="en-US" sz="2000" spc="130" dirty="0" err="1">
                <a:cs typeface="Gill Sans MT"/>
              </a:rPr>
              <a:t>sebutan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165" dirty="0">
                <a:cs typeface="Gill Sans MT"/>
              </a:rPr>
              <a:t>  </a:t>
            </a:r>
            <a:r>
              <a:rPr lang="en-US" sz="2000" spc="150" dirty="0" err="1">
                <a:cs typeface="Gill Sans MT"/>
              </a:rPr>
              <a:t>tenaga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kontrak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75" dirty="0">
                <a:cs typeface="Gill Sans MT"/>
              </a:rPr>
              <a:t>IT)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sering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5" dirty="0">
                <a:cs typeface="Gill Sans MT"/>
              </a:rPr>
              <a:t>kali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memunculkan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tantangan</a:t>
            </a:r>
            <a:r>
              <a:rPr lang="en-US" sz="2000" spc="165" dirty="0">
                <a:cs typeface="Gill Sans MT"/>
              </a:rPr>
              <a:t>  </a:t>
            </a:r>
            <a:r>
              <a:rPr lang="en-US" sz="2000" spc="114" dirty="0" err="1">
                <a:cs typeface="Gill Sans MT"/>
              </a:rPr>
              <a:t>tersendiri</a:t>
            </a:r>
            <a:r>
              <a:rPr lang="en-US" sz="2000" spc="114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7791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57" y="2524158"/>
            <a:ext cx="5976664" cy="213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7765" indent="-306070">
              <a:lnSpc>
                <a:spcPct val="100000"/>
              </a:lnSpc>
              <a:spcBef>
                <a:spcPts val="434"/>
              </a:spcBef>
              <a:buSzPct val="80000"/>
              <a:buAutoNum type="arabicPeriod"/>
              <a:tabLst>
                <a:tab pos="1167765" algn="l"/>
                <a:tab pos="1168400" algn="l"/>
              </a:tabLst>
            </a:pPr>
            <a:r>
              <a:rPr lang="en-US" sz="2000" spc="-20" dirty="0" err="1"/>
              <a:t>Tinjauan</a:t>
            </a:r>
            <a:r>
              <a:rPr lang="en-US" sz="2000" spc="-20" dirty="0"/>
              <a:t> </a:t>
            </a:r>
            <a:r>
              <a:rPr lang="en-US" sz="2000" spc="-30" dirty="0" err="1"/>
              <a:t>sistem</a:t>
            </a:r>
            <a:r>
              <a:rPr lang="en-US" sz="2000" spc="-30" dirty="0"/>
              <a:t> </a:t>
            </a:r>
            <a:r>
              <a:rPr lang="en-US" sz="2000" spc="-30" dirty="0" err="1"/>
              <a:t>dalam</a:t>
            </a:r>
            <a:r>
              <a:rPr lang="en-US" sz="2000" spc="-30" dirty="0"/>
              <a:t> </a:t>
            </a:r>
            <a:r>
              <a:rPr lang="en-US" sz="2000" spc="-25" dirty="0" err="1"/>
              <a:t>manajemen</a:t>
            </a:r>
            <a:r>
              <a:rPr lang="en-US" sz="2000" spc="-165" dirty="0"/>
              <a:t> </a:t>
            </a:r>
            <a:r>
              <a:rPr lang="en-US" sz="2000" spc="-20" dirty="0" err="1"/>
              <a:t>proyek</a:t>
            </a:r>
            <a:endParaRPr lang="en-US" sz="2000" spc="-20" dirty="0"/>
          </a:p>
          <a:p>
            <a:pPr marL="1167765" indent="-306070">
              <a:lnSpc>
                <a:spcPct val="100000"/>
              </a:lnSpc>
              <a:spcBef>
                <a:spcPts val="335"/>
              </a:spcBef>
              <a:buSzPct val="80000"/>
              <a:buAutoNum type="arabicPeriod"/>
              <a:tabLst>
                <a:tab pos="1167765" algn="l"/>
                <a:tab pos="1168400" algn="l"/>
              </a:tabLst>
            </a:pPr>
            <a:r>
              <a:rPr lang="en-US" sz="2000" spc="-25" dirty="0" err="1"/>
              <a:t>Empat</a:t>
            </a:r>
            <a:r>
              <a:rPr lang="en-US" sz="2000" spc="-25" dirty="0"/>
              <a:t> </a:t>
            </a:r>
            <a:r>
              <a:rPr lang="en-US" sz="2000" spc="-25" dirty="0" err="1"/>
              <a:t>kerangka</a:t>
            </a:r>
            <a:r>
              <a:rPr lang="en-US" sz="2000" spc="-95" dirty="0"/>
              <a:t> </a:t>
            </a:r>
            <a:r>
              <a:rPr lang="en-US" sz="2000" spc="-20" dirty="0" err="1"/>
              <a:t>organisasi</a:t>
            </a:r>
            <a:endParaRPr lang="en-US" sz="2000" spc="-20" dirty="0"/>
          </a:p>
          <a:p>
            <a:pPr marL="1167765" indent="-306070">
              <a:lnSpc>
                <a:spcPct val="100000"/>
              </a:lnSpc>
              <a:spcBef>
                <a:spcPts val="335"/>
              </a:spcBef>
              <a:buSzPct val="80000"/>
              <a:buAutoNum type="arabicPeriod"/>
              <a:tabLst>
                <a:tab pos="1167765" algn="l"/>
                <a:tab pos="1168400" algn="l"/>
              </a:tabLst>
            </a:pPr>
            <a:r>
              <a:rPr lang="en-US" sz="2000" spc="-20" dirty="0" err="1"/>
              <a:t>Manajemen</a:t>
            </a:r>
            <a:r>
              <a:rPr lang="en-US" sz="2000" spc="-70" dirty="0"/>
              <a:t> </a:t>
            </a:r>
            <a:r>
              <a:rPr lang="en-US" sz="2000" spc="-25" dirty="0"/>
              <a:t>stakeholder</a:t>
            </a:r>
          </a:p>
          <a:p>
            <a:pPr marL="1167765" indent="-306070">
              <a:lnSpc>
                <a:spcPct val="100000"/>
              </a:lnSpc>
              <a:spcBef>
                <a:spcPts val="335"/>
              </a:spcBef>
              <a:buSzPct val="80000"/>
              <a:buAutoNum type="arabicPeriod"/>
              <a:tabLst>
                <a:tab pos="1167765" algn="l"/>
                <a:tab pos="1168400" algn="l"/>
              </a:tabLst>
            </a:pPr>
            <a:r>
              <a:rPr lang="en-US" sz="2000" spc="-60" dirty="0" err="1"/>
              <a:t>Fase</a:t>
            </a:r>
            <a:r>
              <a:rPr lang="en-US" sz="2000" spc="-60" dirty="0"/>
              <a:t> </a:t>
            </a:r>
            <a:r>
              <a:rPr lang="en-US" sz="2000" spc="-55" dirty="0" err="1"/>
              <a:t>dan</a:t>
            </a:r>
            <a:r>
              <a:rPr lang="en-US" sz="2000" spc="-55" dirty="0"/>
              <a:t> </a:t>
            </a:r>
            <a:r>
              <a:rPr lang="en-US" sz="2000" spc="-35" dirty="0" err="1"/>
              <a:t>siklus</a:t>
            </a:r>
            <a:r>
              <a:rPr lang="en-US" sz="2000" spc="-35" dirty="0"/>
              <a:t> </a:t>
            </a:r>
            <a:r>
              <a:rPr lang="en-US" sz="2000" spc="-30" dirty="0" err="1"/>
              <a:t>hidup</a:t>
            </a:r>
            <a:r>
              <a:rPr lang="en-US" sz="2000" spc="-80" dirty="0"/>
              <a:t> </a:t>
            </a:r>
            <a:r>
              <a:rPr lang="en-US" sz="2000" spc="-20" dirty="0" err="1"/>
              <a:t>proyek</a:t>
            </a:r>
            <a:endParaRPr lang="en-US" sz="2000" spc="-20" dirty="0"/>
          </a:p>
          <a:p>
            <a:pPr marL="1167765" indent="-306070">
              <a:lnSpc>
                <a:spcPct val="100000"/>
              </a:lnSpc>
              <a:spcBef>
                <a:spcPts val="340"/>
              </a:spcBef>
              <a:buSzPct val="80000"/>
              <a:buAutoNum type="arabicPeriod"/>
              <a:tabLst>
                <a:tab pos="1167765" algn="l"/>
                <a:tab pos="1168400" algn="l"/>
              </a:tabLst>
            </a:pPr>
            <a:r>
              <a:rPr lang="en-US" sz="2000" spc="-30" dirty="0" err="1"/>
              <a:t>Konteks</a:t>
            </a:r>
            <a:r>
              <a:rPr lang="en-US" sz="2000" spc="-30" dirty="0"/>
              <a:t> </a:t>
            </a:r>
            <a:r>
              <a:rPr lang="en-US" sz="2000" spc="-20" dirty="0" err="1"/>
              <a:t>proyek</a:t>
            </a:r>
            <a:r>
              <a:rPr lang="en-US" sz="2000" spc="-75" dirty="0"/>
              <a:t> </a:t>
            </a:r>
            <a:r>
              <a:rPr lang="en-US" sz="2000" spc="30" dirty="0"/>
              <a:t>IT</a:t>
            </a:r>
          </a:p>
          <a:p>
            <a:pPr marL="1167765" indent="-306070">
              <a:lnSpc>
                <a:spcPct val="100000"/>
              </a:lnSpc>
              <a:spcBef>
                <a:spcPts val="335"/>
              </a:spcBef>
              <a:buSzPct val="80000"/>
              <a:buAutoNum type="arabicPeriod"/>
              <a:tabLst>
                <a:tab pos="1167765" algn="l"/>
                <a:tab pos="1168400" algn="l"/>
              </a:tabLst>
            </a:pPr>
            <a:r>
              <a:rPr lang="en-US" sz="2000" spc="-15" dirty="0"/>
              <a:t>Trend </a:t>
            </a:r>
            <a:r>
              <a:rPr lang="en-US" sz="2000" spc="-45" dirty="0"/>
              <a:t>yang </a:t>
            </a:r>
            <a:r>
              <a:rPr lang="en-US" sz="2000" spc="-15" dirty="0" err="1"/>
              <a:t>mempengaruhi</a:t>
            </a:r>
            <a:r>
              <a:rPr lang="en-US" sz="2000" spc="-15" dirty="0"/>
              <a:t> </a:t>
            </a:r>
            <a:r>
              <a:rPr lang="en-US" sz="2000" spc="-10" dirty="0" err="1"/>
              <a:t>manajer</a:t>
            </a:r>
            <a:r>
              <a:rPr lang="en-US" sz="2000" spc="-10" dirty="0"/>
              <a:t> </a:t>
            </a:r>
            <a:r>
              <a:rPr lang="en-US" sz="2000" spc="-20" dirty="0" err="1"/>
              <a:t>proyek</a:t>
            </a:r>
            <a:r>
              <a:rPr lang="en-US" sz="2000" spc="-210" dirty="0"/>
              <a:t> </a:t>
            </a:r>
            <a:r>
              <a:rPr lang="en-US" sz="2000" spc="30" dirty="0"/>
              <a:t>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5" y="1529375"/>
            <a:ext cx="5354172" cy="809251"/>
          </a:xfrm>
        </p:spPr>
        <p:txBody>
          <a:bodyPr>
            <a:normAutofit/>
          </a:bodyPr>
          <a:lstStyle/>
          <a:p>
            <a:r>
              <a:rPr lang="en-ID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3396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367623" y="1711364"/>
            <a:ext cx="3017022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i="1" dirty="0">
                <a:solidFill>
                  <a:prstClr val="black"/>
                </a:solidFill>
              </a:rPr>
              <a:t>Trends </a:t>
            </a:r>
            <a:r>
              <a:rPr lang="en-US" sz="3200" i="1" dirty="0" err="1">
                <a:solidFill>
                  <a:prstClr val="black"/>
                </a:solidFill>
              </a:rPr>
              <a:t>proyek</a:t>
            </a:r>
            <a:r>
              <a:rPr lang="en-US" sz="3200" i="1" dirty="0">
                <a:solidFill>
                  <a:prstClr val="black"/>
                </a:solidFill>
              </a:rPr>
              <a:t> IT</a:t>
            </a:r>
            <a:endParaRPr lang="en-ID" sz="3200" i="1" dirty="0">
              <a:solidFill>
                <a:prstClr val="black"/>
              </a:solidFill>
            </a:endParaRPr>
          </a:p>
        </p:txBody>
      </p:sp>
      <p:pic>
        <p:nvPicPr>
          <p:cNvPr id="5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6431" y="2456597"/>
            <a:ext cx="2439406" cy="21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270137" y="2021839"/>
            <a:ext cx="8593540" cy="3599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85090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45" dirty="0" err="1">
                <a:cs typeface="Gill Sans MT"/>
              </a:rPr>
              <a:t>Saat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ini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tantangan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kesempatan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harus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dihadapi</a:t>
            </a:r>
            <a:r>
              <a:rPr lang="en-US" sz="2000" spc="175" dirty="0">
                <a:cs typeface="Gill Sans MT"/>
              </a:rPr>
              <a:t>  </a:t>
            </a:r>
            <a:r>
              <a:rPr lang="en-US" sz="2000" spc="175" dirty="0" err="1">
                <a:cs typeface="Gill Sans MT"/>
              </a:rPr>
              <a:t>manajer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95" dirty="0">
                <a:cs typeface="Gill Sans MT"/>
              </a:rPr>
              <a:t>IT </a:t>
            </a:r>
            <a:r>
              <a:rPr lang="en-US" sz="2000" spc="114" dirty="0" err="1">
                <a:cs typeface="Gill Sans MT"/>
              </a:rPr>
              <a:t>beserta</a:t>
            </a:r>
            <a:r>
              <a:rPr lang="en-US" sz="2000" spc="114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timnya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semakin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beragam</a:t>
            </a:r>
            <a:r>
              <a:rPr lang="en-US" sz="2000" spc="160" dirty="0">
                <a:cs typeface="Gill Sans MT"/>
              </a:rPr>
              <a:t>,  </a:t>
            </a:r>
            <a:r>
              <a:rPr lang="en-US" sz="2000" spc="175" dirty="0" err="1">
                <a:cs typeface="Gill Sans MT"/>
              </a:rPr>
              <a:t>diantaranya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adalah</a:t>
            </a:r>
            <a:r>
              <a:rPr lang="en-US" sz="2000" spc="175" dirty="0"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70534" marR="213995" lvl="1" indent="-22987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b="1" spc="90" dirty="0" err="1">
                <a:solidFill>
                  <a:srgbClr val="FF0000"/>
                </a:solidFill>
                <a:cs typeface="Gill Sans MT"/>
              </a:rPr>
              <a:t>Globalisasi</a:t>
            </a:r>
            <a:r>
              <a:rPr lang="en-US" sz="2000" spc="90" dirty="0">
                <a:cs typeface="Gill Sans MT"/>
              </a:rPr>
              <a:t>,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munculnya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konsep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i="1" spc="-20" dirty="0">
                <a:cs typeface="Bookman Old Style"/>
              </a:rPr>
              <a:t>the</a:t>
            </a:r>
            <a:r>
              <a:rPr lang="en-US" sz="2000" i="1" spc="-50" dirty="0">
                <a:cs typeface="Bookman Old Style"/>
              </a:rPr>
              <a:t> </a:t>
            </a:r>
            <a:r>
              <a:rPr lang="en-US" sz="2000" i="1" dirty="0">
                <a:cs typeface="Bookman Old Style"/>
              </a:rPr>
              <a:t>world</a:t>
            </a:r>
            <a:r>
              <a:rPr lang="en-US" sz="2000" i="1" spc="-50" dirty="0">
                <a:cs typeface="Bookman Old Style"/>
              </a:rPr>
              <a:t> </a:t>
            </a:r>
            <a:r>
              <a:rPr lang="en-US" sz="2000" i="1" spc="-35" dirty="0">
                <a:cs typeface="Bookman Old Style"/>
              </a:rPr>
              <a:t>is</a:t>
            </a:r>
            <a:r>
              <a:rPr lang="en-US" sz="2000" i="1" spc="-45" dirty="0">
                <a:cs typeface="Bookman Old Style"/>
              </a:rPr>
              <a:t> </a:t>
            </a:r>
            <a:r>
              <a:rPr lang="en-US" sz="2000" i="1" spc="-10" dirty="0">
                <a:cs typeface="Bookman Old Style"/>
              </a:rPr>
              <a:t>flat</a:t>
            </a:r>
            <a:r>
              <a:rPr lang="en-US" sz="2000" i="1" spc="-45" dirty="0">
                <a:cs typeface="Bookman Old Style"/>
              </a:rPr>
              <a:t> </a:t>
            </a:r>
            <a:r>
              <a:rPr lang="en-US" sz="2000" spc="155" dirty="0" err="1">
                <a:cs typeface="Gill Sans MT"/>
              </a:rPr>
              <a:t>dimana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batasan</a:t>
            </a:r>
            <a:r>
              <a:rPr lang="en-US" sz="2000" spc="125" dirty="0">
                <a:cs typeface="Gill Sans MT"/>
              </a:rPr>
              <a:t>  </a:t>
            </a:r>
            <a:r>
              <a:rPr lang="en-US" sz="2000" spc="100" dirty="0" err="1">
                <a:cs typeface="Gill Sans MT"/>
              </a:rPr>
              <a:t>geografis</a:t>
            </a:r>
            <a:r>
              <a:rPr lang="en-US" sz="2000" spc="10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dan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politik</a:t>
            </a:r>
            <a:r>
              <a:rPr lang="en-US" sz="2000" spc="9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semakin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tidak</a:t>
            </a:r>
            <a:r>
              <a:rPr lang="en-US" sz="2000" spc="10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nyata</a:t>
            </a:r>
            <a:r>
              <a:rPr lang="en-US" sz="2000" spc="114" dirty="0">
                <a:cs typeface="Gill Sans MT"/>
              </a:rPr>
              <a:t>, </a:t>
            </a:r>
            <a:r>
              <a:rPr lang="en-US" sz="2000" spc="95" dirty="0" err="1">
                <a:cs typeface="Gill Sans MT"/>
              </a:rPr>
              <a:t>revolusi</a:t>
            </a:r>
            <a:r>
              <a:rPr lang="en-US" sz="2000" spc="95" dirty="0">
                <a:cs typeface="Gill Sans MT"/>
              </a:rPr>
              <a:t> </a:t>
            </a:r>
            <a:r>
              <a:rPr lang="en-US" sz="2000" spc="100" dirty="0">
                <a:cs typeface="Gill Sans MT"/>
              </a:rPr>
              <a:t>digital,  </a:t>
            </a:r>
            <a:r>
              <a:rPr lang="en-US" sz="2000" spc="135" dirty="0" err="1">
                <a:cs typeface="Gill Sans MT"/>
              </a:rPr>
              <a:t>meningkatnya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5" dirty="0">
                <a:cs typeface="Gill Sans MT"/>
              </a:rPr>
              <a:t>share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informasi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melalui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berbagai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jalur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80" dirty="0" err="1">
                <a:cs typeface="Gill Sans MT"/>
              </a:rPr>
              <a:t>teknologi</a:t>
            </a:r>
            <a:r>
              <a:rPr lang="en-US" sz="2000" spc="8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470534" marR="5080" lvl="1" indent="-22987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b="1" spc="90" dirty="0">
                <a:solidFill>
                  <a:srgbClr val="FF0000"/>
                </a:solidFill>
                <a:cs typeface="Gill Sans MT"/>
              </a:rPr>
              <a:t>Outsourcing/offshoring,</a:t>
            </a:r>
            <a:r>
              <a:rPr lang="en-US" sz="2000" spc="9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merupakan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85" dirty="0" err="1">
                <a:cs typeface="Gill Sans MT"/>
              </a:rPr>
              <a:t>strategi</a:t>
            </a:r>
            <a:r>
              <a:rPr lang="en-US" sz="2000" spc="85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organisasi</a:t>
            </a:r>
            <a:r>
              <a:rPr lang="en-US" sz="2000" spc="110" dirty="0">
                <a:cs typeface="Gill Sans MT"/>
              </a:rPr>
              <a:t>  </a:t>
            </a:r>
            <a:r>
              <a:rPr lang="en-US" sz="2000" spc="135" dirty="0" err="1">
                <a:cs typeface="Gill Sans MT"/>
              </a:rPr>
              <a:t>mendapatkan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barang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atau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sumberdaya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lainnyda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dari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sumber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luar</a:t>
            </a:r>
            <a:r>
              <a:rPr lang="en-US" sz="2000" spc="114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470534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b="1" spc="110" dirty="0">
                <a:solidFill>
                  <a:srgbClr val="FF0000"/>
                </a:solidFill>
                <a:cs typeface="Gill Sans MT"/>
              </a:rPr>
              <a:t>Tim</a:t>
            </a:r>
            <a:r>
              <a:rPr lang="en-US" sz="2000" b="1" spc="-2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b="1" spc="105" dirty="0">
                <a:solidFill>
                  <a:srgbClr val="FF0000"/>
                </a:solidFill>
                <a:cs typeface="Gill Sans MT"/>
              </a:rPr>
              <a:t>virtual</a:t>
            </a:r>
            <a:r>
              <a:rPr lang="en-US" sz="2000" spc="105" dirty="0">
                <a:cs typeface="Gill Sans MT"/>
              </a:rPr>
              <a:t>,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sekelompok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individu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yang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bekerja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lintas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waktu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dan</a:t>
            </a:r>
            <a:endParaRPr lang="en-US" sz="2000" dirty="0">
              <a:cs typeface="Gill Sans MT"/>
            </a:endParaRPr>
          </a:p>
          <a:p>
            <a:pPr marL="470534">
              <a:lnSpc>
                <a:spcPct val="100000"/>
              </a:lnSpc>
              <a:spcBef>
                <a:spcPts val="5"/>
              </a:spcBef>
            </a:pPr>
            <a:r>
              <a:rPr lang="en-US" sz="2000" spc="140" dirty="0" err="1">
                <a:cs typeface="Gill Sans MT"/>
              </a:rPr>
              <a:t>ruang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dengan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memanfaatkan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85" dirty="0" err="1">
                <a:cs typeface="Gill Sans MT"/>
              </a:rPr>
              <a:t>teknologi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komunikasi</a:t>
            </a:r>
            <a:endParaRPr lang="en-US" sz="2000" dirty="0">
              <a:cs typeface="Gill Sans MT"/>
            </a:endParaRPr>
          </a:p>
          <a:p>
            <a:pPr marL="470534" lvl="1" indent="-229870">
              <a:lnSpc>
                <a:spcPts val="1440"/>
              </a:lnSpc>
              <a:spcBef>
                <a:spcPts val="405"/>
              </a:spcBef>
              <a:buClr>
                <a:srgbClr val="FF0000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b="1" spc="140" dirty="0" err="1">
                <a:solidFill>
                  <a:srgbClr val="FF0000"/>
                </a:solidFill>
                <a:cs typeface="Gill Sans MT"/>
              </a:rPr>
              <a:t>Manajemen</a:t>
            </a:r>
            <a:r>
              <a:rPr lang="en-US" sz="2000" b="1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b="1" spc="95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b="1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b="1" spc="135" dirty="0" err="1">
                <a:solidFill>
                  <a:srgbClr val="FF0000"/>
                </a:solidFill>
                <a:cs typeface="Gill Sans MT"/>
              </a:rPr>
              <a:t>dengan</a:t>
            </a:r>
            <a:r>
              <a:rPr lang="en-US" sz="2000" b="1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b="1" spc="85" dirty="0">
                <a:solidFill>
                  <a:srgbClr val="FF0000"/>
                </a:solidFill>
                <a:cs typeface="Gill Sans MT"/>
              </a:rPr>
              <a:t>Agile</a:t>
            </a:r>
            <a:r>
              <a:rPr lang="en-US" sz="2000" spc="85" dirty="0">
                <a:cs typeface="Gill Sans MT"/>
              </a:rPr>
              <a:t>,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0" dirty="0">
                <a:cs typeface="Gill Sans MT"/>
              </a:rPr>
              <a:t>yang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diartikan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sebagai</a:t>
            </a:r>
            <a:endParaRPr lang="en-US" sz="2000" dirty="0">
              <a:cs typeface="Gill Sans MT"/>
            </a:endParaRPr>
          </a:p>
          <a:p>
            <a:pPr marL="470534">
              <a:lnSpc>
                <a:spcPct val="100000"/>
              </a:lnSpc>
            </a:pPr>
            <a:r>
              <a:rPr lang="en-US" sz="2000" spc="155" dirty="0" err="1">
                <a:cs typeface="Gill Sans MT"/>
              </a:rPr>
              <a:t>kemampuan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untuk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bergerak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dengan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85" dirty="0" err="1">
                <a:cs typeface="Gill Sans MT"/>
              </a:rPr>
              <a:t>cepat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mudah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56039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811175" y="1531780"/>
            <a:ext cx="2129917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>
                <a:solidFill>
                  <a:prstClr val="black"/>
                </a:solidFill>
              </a:rPr>
              <a:t>Isu</a:t>
            </a:r>
            <a:r>
              <a:rPr lang="en-US" sz="3600" i="1" dirty="0">
                <a:solidFill>
                  <a:prstClr val="black"/>
                </a:solidFill>
              </a:rPr>
              <a:t> global</a:t>
            </a:r>
            <a:endParaRPr lang="en-ID" sz="3600" i="1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5546" y="1842256"/>
            <a:ext cx="8648131" cy="4367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488315" indent="-228600">
              <a:lnSpc>
                <a:spcPct val="101400"/>
              </a:lnSpc>
              <a:spcBef>
                <a:spcPts val="9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25" dirty="0" err="1">
                <a:cs typeface="Gill Sans MT"/>
              </a:rPr>
              <a:t>Berikut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adalah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isu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utama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harus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ditangani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oleh</a:t>
            </a:r>
            <a:r>
              <a:rPr lang="en-US" sz="2000" spc="114" dirty="0">
                <a:cs typeface="Gill Sans MT"/>
              </a:rPr>
              <a:t>  </a:t>
            </a:r>
            <a:r>
              <a:rPr lang="en-US" sz="2000" spc="175" dirty="0" err="1">
                <a:cs typeface="Gill Sans MT"/>
              </a:rPr>
              <a:t>manajer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saat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bekerja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5" dirty="0">
                <a:cs typeface="Gill Sans MT"/>
              </a:rPr>
              <a:t>global:</a:t>
            </a:r>
            <a:endParaRPr lang="en-US" sz="2000" dirty="0">
              <a:cs typeface="Gill Sans MT"/>
            </a:endParaRPr>
          </a:p>
          <a:p>
            <a:pPr marL="356235" marR="325120" lvl="1" indent="-115570">
              <a:lnSpc>
                <a:spcPct val="103200"/>
              </a:lnSpc>
              <a:spcBef>
                <a:spcPts val="680"/>
              </a:spcBef>
              <a:buClr>
                <a:srgbClr val="FF0000"/>
              </a:buClr>
              <a:buFont typeface="Arial"/>
              <a:buChar char="•"/>
              <a:tabLst>
                <a:tab pos="356870" algn="l"/>
              </a:tabLst>
            </a:pPr>
            <a:r>
              <a:rPr lang="en-US" sz="2000" b="1" spc="120" dirty="0" err="1">
                <a:solidFill>
                  <a:srgbClr val="FF0000"/>
                </a:solidFill>
                <a:cs typeface="Gill Sans MT"/>
              </a:rPr>
              <a:t>Komunikasi</a:t>
            </a:r>
            <a:r>
              <a:rPr lang="en-US" sz="2000" spc="120" dirty="0">
                <a:cs typeface="Gill Sans MT"/>
              </a:rPr>
              <a:t>,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penting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artinya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untuk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menangani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bagaimana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10" dirty="0">
                <a:cs typeface="Gill Sans MT"/>
              </a:rPr>
              <a:t>personal  </a:t>
            </a:r>
            <a:r>
              <a:rPr lang="en-US" sz="2000" spc="110" dirty="0" err="1">
                <a:cs typeface="Gill Sans MT"/>
              </a:rPr>
              <a:t>proyek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berkomunikasi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secara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efisien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dan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85" dirty="0" err="1">
                <a:cs typeface="Gill Sans MT"/>
              </a:rPr>
              <a:t>tepat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waktu</a:t>
            </a:r>
            <a:r>
              <a:rPr lang="en-US" sz="2000" spc="12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56235" marR="5080" lvl="1" indent="-115570">
              <a:lnSpc>
                <a:spcPct val="103200"/>
              </a:lnSpc>
              <a:spcBef>
                <a:spcPts val="200"/>
              </a:spcBef>
              <a:buClr>
                <a:srgbClr val="FF0000"/>
              </a:buClr>
              <a:buFont typeface="Arial"/>
              <a:buChar char="•"/>
              <a:tabLst>
                <a:tab pos="356870" algn="l"/>
              </a:tabLst>
            </a:pPr>
            <a:r>
              <a:rPr lang="en-US" sz="2000" b="1" spc="114" dirty="0" err="1">
                <a:solidFill>
                  <a:srgbClr val="FF0000"/>
                </a:solidFill>
                <a:cs typeface="Gill Sans MT"/>
              </a:rPr>
              <a:t>Kepercayaan</a:t>
            </a:r>
            <a:r>
              <a:rPr lang="en-US" sz="2000" spc="114" dirty="0">
                <a:cs typeface="Gill Sans MT"/>
              </a:rPr>
              <a:t>, </a:t>
            </a:r>
            <a:r>
              <a:rPr lang="en-US" sz="2000" spc="125" dirty="0" err="1">
                <a:cs typeface="Gill Sans MT"/>
              </a:rPr>
              <a:t>penting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artinya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untuk</a:t>
            </a:r>
            <a:r>
              <a:rPr lang="en-US" sz="2000" spc="13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segera</a:t>
            </a:r>
            <a:r>
              <a:rPr lang="en-US" sz="2000" spc="10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membangun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kepercayaan</a:t>
            </a:r>
            <a:r>
              <a:rPr lang="en-US" sz="2000" spc="130" dirty="0">
                <a:cs typeface="Gill Sans MT"/>
              </a:rPr>
              <a:t>  </a:t>
            </a:r>
            <a:r>
              <a:rPr lang="en-US" sz="2000" spc="145" dirty="0" err="1">
                <a:cs typeface="Gill Sans MT"/>
              </a:rPr>
              <a:t>dengan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cara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mengenali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dan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menghargai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perbedaan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60" dirty="0">
                <a:cs typeface="Gill Sans MT"/>
              </a:rPr>
              <a:t>yang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ada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85" dirty="0" err="1">
                <a:cs typeface="Gill Sans MT"/>
              </a:rPr>
              <a:t>serta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nilai</a:t>
            </a:r>
            <a:r>
              <a:rPr lang="en-US" sz="2000" spc="114" dirty="0">
                <a:cs typeface="Gill Sans MT"/>
              </a:rPr>
              <a:t>-  </a:t>
            </a:r>
            <a:r>
              <a:rPr lang="en-US" sz="2000" spc="140" dirty="0" err="1">
                <a:cs typeface="Gill Sans MT"/>
              </a:rPr>
              <a:t>nilai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0" dirty="0">
                <a:cs typeface="Gill Sans MT"/>
              </a:rPr>
              <a:t>yang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berkembang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dalam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proyek</a:t>
            </a:r>
            <a:r>
              <a:rPr lang="en-US" sz="2000" spc="10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56235" marR="22225" lvl="1" indent="-115570" algn="just">
              <a:lnSpc>
                <a:spcPct val="103000"/>
              </a:lnSpc>
              <a:spcBef>
                <a:spcPts val="204"/>
              </a:spcBef>
              <a:buClr>
                <a:srgbClr val="FF0000"/>
              </a:buClr>
              <a:buFont typeface="Arial"/>
              <a:buChar char="•"/>
              <a:tabLst>
                <a:tab pos="356870" algn="l"/>
              </a:tabLst>
            </a:pPr>
            <a:r>
              <a:rPr lang="en-US" sz="2000" b="1" spc="105" dirty="0" err="1">
                <a:solidFill>
                  <a:srgbClr val="FF0000"/>
                </a:solidFill>
                <a:cs typeface="Gill Sans MT"/>
              </a:rPr>
              <a:t>Praktek</a:t>
            </a:r>
            <a:r>
              <a:rPr lang="en-US" sz="2000" b="1" spc="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b="1" spc="114" dirty="0" err="1">
                <a:solidFill>
                  <a:srgbClr val="FF0000"/>
                </a:solidFill>
                <a:cs typeface="Gill Sans MT"/>
              </a:rPr>
              <a:t>kerja</a:t>
            </a:r>
            <a:r>
              <a:rPr lang="en-US" sz="2000" b="1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b="1" spc="165" dirty="0" err="1">
                <a:solidFill>
                  <a:srgbClr val="FF0000"/>
                </a:solidFill>
                <a:cs typeface="Gill Sans MT"/>
              </a:rPr>
              <a:t>umum</a:t>
            </a:r>
            <a:r>
              <a:rPr lang="en-US" sz="2000" spc="165" dirty="0">
                <a:cs typeface="Gill Sans MT"/>
              </a:rPr>
              <a:t>,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Sangat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penting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untuk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menyelaraskan</a:t>
            </a:r>
            <a:r>
              <a:rPr lang="en-US" sz="2000" spc="20" dirty="0">
                <a:cs typeface="Gill Sans MT"/>
              </a:rPr>
              <a:t> </a:t>
            </a:r>
            <a:r>
              <a:rPr lang="en-US" sz="2000" spc="90" dirty="0">
                <a:cs typeface="Gill Sans MT"/>
              </a:rPr>
              <a:t>proses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kerja</a:t>
            </a:r>
            <a:r>
              <a:rPr lang="en-US" sz="2000" spc="114" dirty="0">
                <a:cs typeface="Gill Sans MT"/>
              </a:rPr>
              <a:t>  </a:t>
            </a:r>
            <a:r>
              <a:rPr lang="en-US" sz="2000" spc="160" dirty="0" err="1">
                <a:cs typeface="Gill Sans MT"/>
              </a:rPr>
              <a:t>dan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mengembangkan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motivasi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dimana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semua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orang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setuju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dan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nyaman</a:t>
            </a:r>
            <a:r>
              <a:rPr lang="en-US" sz="2000" spc="175" dirty="0">
                <a:cs typeface="Gill Sans MT"/>
              </a:rPr>
              <a:t>  </a:t>
            </a:r>
            <a:r>
              <a:rPr lang="en-US" sz="2000" spc="150" dirty="0" err="1">
                <a:cs typeface="Gill Sans MT"/>
              </a:rPr>
              <a:t>menjalankannya</a:t>
            </a:r>
            <a:r>
              <a:rPr lang="en-US" sz="2000" spc="15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56235" marR="207645" lvl="1" indent="-115570" algn="just">
              <a:lnSpc>
                <a:spcPct val="103200"/>
              </a:lnSpc>
              <a:spcBef>
                <a:spcPts val="204"/>
              </a:spcBef>
              <a:buClr>
                <a:srgbClr val="FF0000"/>
              </a:buClr>
              <a:buFont typeface="Arial"/>
              <a:buChar char="•"/>
              <a:tabLst>
                <a:tab pos="356870" algn="l"/>
              </a:tabLst>
            </a:pPr>
            <a:r>
              <a:rPr lang="en-US" sz="2000" b="1" spc="114" dirty="0" err="1">
                <a:solidFill>
                  <a:srgbClr val="FF0000"/>
                </a:solidFill>
                <a:cs typeface="Gill Sans MT"/>
              </a:rPr>
              <a:t>Perangkat</a:t>
            </a:r>
            <a:r>
              <a:rPr lang="en-US" sz="2000" spc="114" dirty="0">
                <a:cs typeface="Gill Sans MT"/>
              </a:rPr>
              <a:t>,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perangkat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80" dirty="0">
                <a:cs typeface="Gill Sans MT"/>
              </a:rPr>
              <a:t>IT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berkembang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dengan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sangat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pesat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tim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proyek</a:t>
            </a:r>
            <a:r>
              <a:rPr lang="en-US" sz="2000" spc="110" dirty="0">
                <a:cs typeface="Gill Sans MT"/>
              </a:rPr>
              <a:t>  </a:t>
            </a:r>
            <a:r>
              <a:rPr lang="en-US" sz="2000" spc="135" dirty="0" err="1">
                <a:cs typeface="Gill Sans MT"/>
              </a:rPr>
              <a:t>harus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dengan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cepat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menentukan</a:t>
            </a:r>
            <a:r>
              <a:rPr lang="en-US" sz="2000" spc="1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perangkat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85" dirty="0">
                <a:cs typeface="Gill Sans MT"/>
              </a:rPr>
              <a:t>mana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160" dirty="0">
                <a:cs typeface="Gill Sans MT"/>
              </a:rPr>
              <a:t>yang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terbaik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untuk</a:t>
            </a:r>
            <a:r>
              <a:rPr lang="en-US" sz="2000" spc="135" dirty="0">
                <a:cs typeface="Gill Sans MT"/>
              </a:rPr>
              <a:t>  </a:t>
            </a:r>
            <a:r>
              <a:rPr lang="en-US" sz="2000" spc="155" dirty="0" err="1">
                <a:cs typeface="Gill Sans MT"/>
              </a:rPr>
              <a:t>mendukung</a:t>
            </a:r>
            <a:r>
              <a:rPr lang="en-US" sz="2000" spc="155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proyek</a:t>
            </a:r>
            <a:r>
              <a:rPr lang="en-US" sz="2000" spc="-20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mereka</a:t>
            </a:r>
            <a:endParaRPr lang="en-US" sz="2000" dirty="0">
              <a:cs typeface="Gill Sans 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6BA9D-09E9-4F55-BA57-A74389E3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52" y="1967502"/>
            <a:ext cx="4117369" cy="41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18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811175" y="1531780"/>
            <a:ext cx="2129917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>
                <a:solidFill>
                  <a:prstClr val="black"/>
                </a:solidFill>
              </a:rPr>
              <a:t>Isu</a:t>
            </a:r>
            <a:r>
              <a:rPr lang="en-US" sz="3600" i="1" dirty="0">
                <a:solidFill>
                  <a:prstClr val="black"/>
                </a:solidFill>
              </a:rPr>
              <a:t> global</a:t>
            </a:r>
            <a:endParaRPr lang="en-ID" sz="3600" i="1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6419" y="1842255"/>
            <a:ext cx="8620836" cy="372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272415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Berdasar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riset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600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organisasi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KPMG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International 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menyarankan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pengelolaan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tim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global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356235" marR="5080" lvl="1" indent="-115570">
              <a:lnSpc>
                <a:spcPct val="103200"/>
              </a:lnSpc>
              <a:spcBef>
                <a:spcPts val="680"/>
              </a:spcBef>
              <a:buClr>
                <a:srgbClr val="FF0000"/>
              </a:buClr>
              <a:buFont typeface="Arial"/>
              <a:buChar char="•"/>
              <a:tabLst>
                <a:tab pos="356870" algn="l"/>
              </a:tabLst>
            </a:pP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Berpikir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secara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 global, </a:t>
            </a:r>
            <a:r>
              <a:rPr lang="en-US" sz="2000" spc="185" dirty="0" err="1">
                <a:solidFill>
                  <a:srgbClr val="434343"/>
                </a:solidFill>
                <a:cs typeface="Gill Sans MT"/>
              </a:rPr>
              <a:t>namun</a:t>
            </a:r>
            <a:r>
              <a:rPr lang="en-US" sz="2000" spc="18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bertindak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secara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lokal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menyelaraskan</a:t>
            </a:r>
            <a:r>
              <a:rPr lang="en-US" sz="2000" spc="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mengintegrasikan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pemangku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kepentingan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di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semua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tingkat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56235" marR="40005" lvl="1" indent="-115570">
              <a:lnSpc>
                <a:spcPct val="103200"/>
              </a:lnSpc>
              <a:spcBef>
                <a:spcPts val="195"/>
              </a:spcBef>
              <a:buClr>
                <a:srgbClr val="FF0000"/>
              </a:buClr>
              <a:buFont typeface="Arial"/>
              <a:buChar char="•"/>
              <a:tabLst>
                <a:tab pos="356870" algn="l"/>
              </a:tabLst>
            </a:pP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Mengutamakan</a:t>
            </a:r>
            <a:r>
              <a:rPr lang="en-US" sz="2000" spc="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kolaborasi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sekedar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standardisasi</a:t>
            </a:r>
            <a:r>
              <a:rPr lang="en-US" sz="2000" spc="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membantu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menyeimbangkan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tujuan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pendekatan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56235" lvl="1" indent="-115570">
              <a:lnSpc>
                <a:spcPct val="100000"/>
              </a:lnSpc>
              <a:spcBef>
                <a:spcPts val="250"/>
              </a:spcBef>
              <a:buClr>
                <a:srgbClr val="FF0000"/>
              </a:buClr>
              <a:buFont typeface="Arial"/>
              <a:buChar char="•"/>
              <a:tabLst>
                <a:tab pos="356870" algn="l"/>
              </a:tabLst>
            </a:pP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Menjaga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momentum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khususnya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jangka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panjang</a:t>
            </a:r>
            <a:endParaRPr lang="en-US" sz="2000" dirty="0">
              <a:cs typeface="Gill Sans MT"/>
            </a:endParaRPr>
          </a:p>
          <a:p>
            <a:pPr marL="356235" marR="17145" lvl="1" indent="-115570">
              <a:lnSpc>
                <a:spcPct val="103200"/>
              </a:lnSpc>
              <a:spcBef>
                <a:spcPts val="195"/>
              </a:spcBef>
              <a:buClr>
                <a:srgbClr val="FF0000"/>
              </a:buClr>
              <a:buFont typeface="Arial"/>
              <a:buChar char="•"/>
              <a:tabLst>
                <a:tab pos="356870" algn="l"/>
              </a:tabLst>
            </a:pP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Pertimbangkan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menggunakan</a:t>
            </a:r>
            <a:r>
              <a:rPr lang="en-US" sz="2000" spc="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perangkat</a:t>
            </a:r>
            <a:r>
              <a:rPr lang="en-US" sz="2000" spc="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" dirty="0">
                <a:solidFill>
                  <a:srgbClr val="434343"/>
                </a:solidFill>
                <a:cs typeface="Gill Sans MT"/>
              </a:rPr>
              <a:t>/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teknologi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terbaru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mungkin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lebih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inovatif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6BA9D-09E9-4F55-BA57-A74389E3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52" y="1967502"/>
            <a:ext cx="4117369" cy="41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5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811175" y="1531780"/>
            <a:ext cx="2505231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prstClr val="black"/>
                </a:solidFill>
              </a:rPr>
              <a:t>Outsourcing</a:t>
            </a:r>
            <a:endParaRPr lang="en-ID" sz="3600" i="1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16406" y="1696416"/>
            <a:ext cx="8229600" cy="306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5080" indent="-228600">
              <a:lnSpc>
                <a:spcPct val="101299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45" dirty="0" err="1">
                <a:cs typeface="Gill Sans MT"/>
              </a:rPr>
              <a:t>Saat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ini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banyak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00" dirty="0">
                <a:cs typeface="Gill Sans MT"/>
              </a:rPr>
              <a:t>IT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lebih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mengandalkan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pada</a:t>
            </a:r>
            <a:r>
              <a:rPr lang="en-US" sz="2000" spc="185" dirty="0">
                <a:cs typeface="Gill Sans MT"/>
              </a:rPr>
              <a:t>  </a:t>
            </a:r>
            <a:r>
              <a:rPr lang="en-US" sz="2000" spc="114" dirty="0">
                <a:cs typeface="Gill Sans MT"/>
              </a:rPr>
              <a:t>outsourcing, </a:t>
            </a:r>
            <a:r>
              <a:rPr lang="en-US" sz="2000" spc="170" dirty="0" err="1">
                <a:cs typeface="Gill Sans MT"/>
              </a:rPr>
              <a:t>baik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di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19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195" dirty="0">
                <a:cs typeface="Gill Sans MT"/>
              </a:rPr>
              <a:t> </a:t>
            </a:r>
            <a:r>
              <a:rPr lang="en-US" sz="2000" spc="210" dirty="0" err="1">
                <a:cs typeface="Gill Sans MT"/>
              </a:rPr>
              <a:t>maupun</a:t>
            </a:r>
            <a:r>
              <a:rPr lang="en-US" sz="2000" spc="210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di </a:t>
            </a:r>
            <a:r>
              <a:rPr lang="en-US" sz="2000" spc="165" dirty="0" err="1">
                <a:cs typeface="Gill Sans MT"/>
              </a:rPr>
              <a:t>luar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negara</a:t>
            </a:r>
            <a:r>
              <a:rPr lang="en-US" sz="2000" spc="165" dirty="0">
                <a:cs typeface="Gill Sans MT"/>
              </a:rPr>
              <a:t>  </a:t>
            </a:r>
            <a:r>
              <a:rPr lang="en-US" sz="2000" spc="135" dirty="0" err="1">
                <a:cs typeface="Gill Sans MT"/>
              </a:rPr>
              <a:t>mereka</a:t>
            </a:r>
            <a:r>
              <a:rPr lang="en-US" sz="2000" spc="135" dirty="0">
                <a:cs typeface="Gill Sans MT"/>
              </a:rPr>
              <a:t>,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sebagai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strategi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mengurangi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biaya</a:t>
            </a:r>
            <a:r>
              <a:rPr lang="en-US" sz="2000" spc="17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marR="184785" indent="-228600">
              <a:lnSpc>
                <a:spcPct val="101299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65" dirty="0" err="1">
                <a:cs typeface="Gill Sans MT"/>
              </a:rPr>
              <a:t>Tantangan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berikutnya</a:t>
            </a:r>
            <a:r>
              <a:rPr lang="en-US" sz="2000" spc="15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adalah</a:t>
            </a:r>
            <a:r>
              <a:rPr lang="en-US" sz="2000" spc="18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menjadikan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investasi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00" dirty="0">
                <a:cs typeface="Gill Sans MT"/>
              </a:rPr>
              <a:t>TI  </a:t>
            </a:r>
            <a:r>
              <a:rPr lang="en-US" sz="2000" spc="105" dirty="0" err="1">
                <a:cs typeface="Gill Sans MT"/>
              </a:rPr>
              <a:t>strategis</a:t>
            </a:r>
            <a:r>
              <a:rPr lang="en-US" sz="2000" spc="105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melalui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outsourcing </a:t>
            </a:r>
            <a:r>
              <a:rPr lang="en-US" sz="2000" spc="180" dirty="0" err="1">
                <a:cs typeface="Gill Sans MT"/>
              </a:rPr>
              <a:t>dengan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meningkatkan</a:t>
            </a:r>
            <a:r>
              <a:rPr lang="en-US" sz="2000" spc="170" dirty="0">
                <a:cs typeface="Gill Sans MT"/>
              </a:rPr>
              <a:t>  </a:t>
            </a:r>
            <a:r>
              <a:rPr lang="en-US" sz="2000" spc="120" dirty="0" err="1">
                <a:cs typeface="Gill Sans MT"/>
              </a:rPr>
              <a:t>arsitektur</a:t>
            </a:r>
            <a:r>
              <a:rPr lang="en-US" sz="2000" spc="120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enterprise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memastikan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204" dirty="0" err="1">
                <a:cs typeface="Gill Sans MT"/>
              </a:rPr>
              <a:t>bahwa</a:t>
            </a:r>
            <a:r>
              <a:rPr lang="en-US" sz="2000" spc="204" dirty="0">
                <a:cs typeface="Gill Sans MT"/>
              </a:rPr>
              <a:t>  </a:t>
            </a:r>
            <a:r>
              <a:rPr lang="en-US" sz="2000" spc="140" dirty="0" err="1">
                <a:cs typeface="Gill Sans MT"/>
              </a:rPr>
              <a:t>infrastruktur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00" dirty="0">
                <a:cs typeface="Gill Sans MT"/>
              </a:rPr>
              <a:t>TI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00" dirty="0">
                <a:cs typeface="Gill Sans MT"/>
              </a:rPr>
              <a:t>proses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bisnis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terintegrasi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195" dirty="0">
                <a:cs typeface="Gill Sans MT"/>
              </a:rPr>
              <a:t>  </a:t>
            </a:r>
            <a:r>
              <a:rPr lang="en-US" sz="2000" spc="130" dirty="0" err="1">
                <a:cs typeface="Gill Sans MT"/>
              </a:rPr>
              <a:t>terstandarisasi</a:t>
            </a:r>
            <a:r>
              <a:rPr lang="en-US" sz="2000" spc="13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marR="243840" indent="-228600">
              <a:lnSpc>
                <a:spcPct val="101000"/>
              </a:lnSpc>
              <a:spcBef>
                <a:spcPts val="67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0" dirty="0" err="1">
                <a:cs typeface="Gill Sans MT"/>
              </a:rPr>
              <a:t>Manajer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diharapkan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lebih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170" dirty="0">
                <a:cs typeface="Gill Sans MT"/>
              </a:rPr>
              <a:t>familiar </a:t>
            </a:r>
            <a:r>
              <a:rPr lang="en-US" sz="2000" spc="180" dirty="0" err="1">
                <a:cs typeface="Gill Sans MT"/>
              </a:rPr>
              <a:t>dengan</a:t>
            </a:r>
            <a:r>
              <a:rPr lang="en-US" sz="2000" spc="180" dirty="0">
                <a:cs typeface="Gill Sans MT"/>
              </a:rPr>
              <a:t>  </a:t>
            </a:r>
            <a:r>
              <a:rPr lang="en-US" sz="2000" spc="130" dirty="0" err="1">
                <a:cs typeface="Gill Sans MT"/>
              </a:rPr>
              <a:t>kontrak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negosiasi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sejumlah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isu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terkait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outsourcing</a:t>
            </a:r>
            <a:endParaRPr lang="en-US" sz="2000" dirty="0">
              <a:cs typeface="Gill Sans 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2" y="2152731"/>
            <a:ext cx="2699624" cy="21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49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811175" y="1531780"/>
            <a:ext cx="2505231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prstClr val="black"/>
                </a:solidFill>
              </a:rPr>
              <a:t>TIM virtual</a:t>
            </a:r>
            <a:endParaRPr lang="en-ID" sz="3600" i="1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16406" y="1696416"/>
            <a:ext cx="8229600" cy="4755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182245" indent="-228600">
              <a:lnSpc>
                <a:spcPct val="102699"/>
              </a:lnSpc>
              <a:spcBef>
                <a:spcPts val="95"/>
              </a:spcBef>
              <a:buClr>
                <a:srgbClr val="CCCCCC"/>
              </a:buClr>
              <a:buSzPct val="80769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45" dirty="0">
                <a:cs typeface="Gill Sans MT"/>
              </a:rPr>
              <a:t>Tim </a:t>
            </a:r>
            <a:r>
              <a:rPr lang="en-US" sz="2000" spc="140" dirty="0">
                <a:cs typeface="Gill Sans MT"/>
              </a:rPr>
              <a:t>virtual </a:t>
            </a:r>
            <a:r>
              <a:rPr lang="en-US" sz="2000" spc="175" dirty="0" err="1">
                <a:cs typeface="Gill Sans MT"/>
              </a:rPr>
              <a:t>merupakan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sekelompok</a:t>
            </a:r>
            <a:r>
              <a:rPr lang="en-US" sz="2000" spc="120" dirty="0">
                <a:cs typeface="Gill Sans MT"/>
              </a:rPr>
              <a:t> </a:t>
            </a:r>
            <a:r>
              <a:rPr lang="en-US" sz="2000" spc="135" dirty="0">
                <a:cs typeface="Gill Sans MT"/>
              </a:rPr>
              <a:t>personal </a:t>
            </a:r>
            <a:r>
              <a:rPr lang="en-US" sz="2000" spc="190" dirty="0">
                <a:cs typeface="Gill Sans MT"/>
              </a:rPr>
              <a:t>yang </a:t>
            </a:r>
            <a:r>
              <a:rPr lang="en-US" sz="2000" spc="130" dirty="0" err="1">
                <a:cs typeface="Gill Sans MT"/>
              </a:rPr>
              <a:t>bekerja</a:t>
            </a:r>
            <a:r>
              <a:rPr lang="en-US" sz="2000" spc="130" dirty="0">
                <a:cs typeface="Gill Sans MT"/>
              </a:rPr>
              <a:t>  </a:t>
            </a:r>
            <a:r>
              <a:rPr lang="en-US" sz="2000" spc="160" dirty="0" err="1">
                <a:cs typeface="Gill Sans MT"/>
              </a:rPr>
              <a:t>bersama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90" dirty="0">
                <a:cs typeface="Gill Sans MT"/>
              </a:rPr>
              <a:t>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terpisah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ruang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0" dirty="0" err="1">
                <a:cs typeface="Gill Sans MT"/>
              </a:rPr>
              <a:t>dan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waktu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90" dirty="0">
                <a:cs typeface="Gill Sans MT"/>
              </a:rPr>
              <a:t>yang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menggunakan</a:t>
            </a:r>
            <a:r>
              <a:rPr lang="en-US" sz="2000" spc="185" dirty="0">
                <a:cs typeface="Gill Sans MT"/>
              </a:rPr>
              <a:t>  </a:t>
            </a:r>
            <a:r>
              <a:rPr lang="en-US" sz="2000" spc="110" dirty="0" err="1">
                <a:cs typeface="Gill Sans MT"/>
              </a:rPr>
              <a:t>teknologi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komunikasi</a:t>
            </a:r>
            <a:r>
              <a:rPr lang="en-US" sz="2000" spc="15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15"/>
              </a:spcBef>
              <a:buClr>
                <a:srgbClr val="CCCCCC"/>
              </a:buClr>
              <a:buSzPct val="80769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55" dirty="0" err="1">
                <a:cs typeface="Gill Sans MT"/>
              </a:rPr>
              <a:t>Keuntungan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dari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tim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35" dirty="0">
                <a:cs typeface="Gill Sans MT"/>
              </a:rPr>
              <a:t>virtual:</a:t>
            </a:r>
            <a:endParaRPr lang="en-US" sz="2000" dirty="0">
              <a:cs typeface="Gill Sans MT"/>
            </a:endParaRPr>
          </a:p>
          <a:p>
            <a:pPr marL="395605" marR="28575" lvl="1" indent="-154940">
              <a:lnSpc>
                <a:spcPct val="101899"/>
              </a:lnSpc>
              <a:spcBef>
                <a:spcPts val="675"/>
              </a:spcBef>
              <a:buClr>
                <a:srgbClr val="CCCCCC"/>
              </a:buClr>
              <a:buFont typeface="Arial"/>
              <a:buChar char="•"/>
              <a:tabLst>
                <a:tab pos="396240" algn="l"/>
              </a:tabLst>
            </a:pPr>
            <a:r>
              <a:rPr lang="en-US" sz="2000" spc="130" dirty="0" err="1">
                <a:cs typeface="Gill Sans MT"/>
              </a:rPr>
              <a:t>Mengurangi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biaya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karena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pekerja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105" dirty="0">
                <a:cs typeface="Gill Sans MT"/>
              </a:rPr>
              <a:t>virtual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tidak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membutuhkan</a:t>
            </a:r>
            <a:r>
              <a:rPr lang="en-US" sz="2000" spc="1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ruang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kantor</a:t>
            </a:r>
            <a:r>
              <a:rPr lang="en-US" sz="2000" spc="95" dirty="0">
                <a:cs typeface="Gill Sans MT"/>
              </a:rPr>
              <a:t>  </a:t>
            </a:r>
            <a:r>
              <a:rPr lang="en-US" sz="2000" spc="120" dirty="0" err="1">
                <a:cs typeface="Gill Sans MT"/>
              </a:rPr>
              <a:t>atau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sarana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pendukung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karena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umumnya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mereka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bekerja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di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rumah</a:t>
            </a:r>
            <a:r>
              <a:rPr lang="en-US" sz="2000" spc="13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95605" marR="182245" lvl="1" indent="-154940">
              <a:lnSpc>
                <a:spcPct val="101699"/>
              </a:lnSpc>
              <a:spcBef>
                <a:spcPts val="400"/>
              </a:spcBef>
              <a:buClr>
                <a:srgbClr val="CCCCCC"/>
              </a:buClr>
              <a:buFont typeface="Arial"/>
              <a:buChar char="•"/>
              <a:tabLst>
                <a:tab pos="396240" algn="l"/>
              </a:tabLst>
            </a:pPr>
            <a:r>
              <a:rPr lang="en-US" sz="2000" spc="125" dirty="0" err="1">
                <a:cs typeface="Gill Sans MT"/>
              </a:rPr>
              <a:t>Memiliki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lebih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banyak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keahlian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fleksibilitas</a:t>
            </a:r>
            <a:r>
              <a:rPr lang="en-US" sz="2000" spc="1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atau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meningkatkan</a:t>
            </a:r>
            <a:r>
              <a:rPr lang="en-US" sz="2000" spc="1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daya</a:t>
            </a:r>
            <a:r>
              <a:rPr lang="en-US" sz="2000" spc="140" dirty="0">
                <a:cs typeface="Gill Sans MT"/>
              </a:rPr>
              <a:t>  </a:t>
            </a:r>
            <a:r>
              <a:rPr lang="en-US" sz="2000" spc="120" dirty="0" err="1">
                <a:cs typeface="Gill Sans MT"/>
              </a:rPr>
              <a:t>saing</a:t>
            </a:r>
            <a:r>
              <a:rPr lang="en-US" sz="2000" spc="12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dan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daya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tanggap</a:t>
            </a:r>
            <a:r>
              <a:rPr lang="en-US" sz="2000" spc="12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dengan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memiliki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anggota</a:t>
            </a:r>
            <a:r>
              <a:rPr lang="en-US" sz="2000" spc="11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tim</a:t>
            </a:r>
            <a:r>
              <a:rPr lang="en-US" sz="2000" spc="105" dirty="0">
                <a:cs typeface="Gill Sans MT"/>
              </a:rPr>
              <a:t> </a:t>
            </a:r>
            <a:r>
              <a:rPr lang="en-US" sz="2000" spc="110" dirty="0">
                <a:cs typeface="Gill Sans MT"/>
              </a:rPr>
              <a:t>di </a:t>
            </a:r>
            <a:r>
              <a:rPr lang="en-US" sz="2000" spc="110" dirty="0" err="1">
                <a:cs typeface="Gill Sans MT"/>
              </a:rPr>
              <a:t>seluruh</a:t>
            </a:r>
            <a:r>
              <a:rPr lang="en-US" sz="2000" spc="11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dunia</a:t>
            </a:r>
            <a:r>
              <a:rPr lang="en-US" sz="2000" spc="140" dirty="0">
                <a:cs typeface="Gill Sans MT"/>
              </a:rPr>
              <a:t>  </a:t>
            </a:r>
            <a:r>
              <a:rPr lang="en-US" sz="2000" spc="100" dirty="0" err="1">
                <a:cs typeface="Gill Sans MT"/>
              </a:rPr>
              <a:t>bekerja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90" dirty="0" err="1">
                <a:cs typeface="Gill Sans MT"/>
              </a:rPr>
              <a:t>setiap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saat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siang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atau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malam</a:t>
            </a:r>
            <a:r>
              <a:rPr lang="en-US" sz="2000" spc="14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95605" marR="5080" lvl="1" indent="-154940" algn="just">
              <a:lnSpc>
                <a:spcPct val="101699"/>
              </a:lnSpc>
              <a:spcBef>
                <a:spcPts val="405"/>
              </a:spcBef>
              <a:buClr>
                <a:srgbClr val="CCCCCC"/>
              </a:buClr>
              <a:buFont typeface="Arial"/>
              <a:buChar char="•"/>
              <a:tabLst>
                <a:tab pos="396240" algn="l"/>
              </a:tabLst>
            </a:pPr>
            <a:r>
              <a:rPr lang="en-US" sz="2000" spc="125" dirty="0" err="1">
                <a:cs typeface="Gill Sans MT"/>
              </a:rPr>
              <a:t>Meningkatkan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keseimbangan</a:t>
            </a:r>
            <a:r>
              <a:rPr lang="en-US" sz="2000" spc="1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antara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pekerjaan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dan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kehidupan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bagi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anggota</a:t>
            </a:r>
            <a:r>
              <a:rPr lang="en-US" sz="2000" spc="110" dirty="0">
                <a:cs typeface="Gill Sans MT"/>
              </a:rPr>
              <a:t>  </a:t>
            </a:r>
            <a:r>
              <a:rPr lang="en-US" sz="2000" spc="105" dirty="0" err="1">
                <a:cs typeface="Gill Sans MT"/>
              </a:rPr>
              <a:t>tim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dengan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menghilangkan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145" dirty="0">
                <a:cs typeface="Gill Sans MT"/>
              </a:rPr>
              <a:t>jam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kantor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kebutuhan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untuk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perjalanan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90" dirty="0" err="1">
                <a:cs typeface="Gill Sans MT"/>
              </a:rPr>
              <a:t>ke</a:t>
            </a:r>
            <a:r>
              <a:rPr lang="en-US" sz="2000" spc="90" dirty="0">
                <a:cs typeface="Gill Sans MT"/>
              </a:rPr>
              <a:t>  </a:t>
            </a:r>
            <a:r>
              <a:rPr lang="en-US" sz="2000" spc="95" dirty="0" err="1">
                <a:cs typeface="Gill Sans MT"/>
              </a:rPr>
              <a:t>tempat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kerja</a:t>
            </a:r>
            <a:r>
              <a:rPr lang="en-US" sz="2000" spc="9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1" y="2152731"/>
            <a:ext cx="3771456" cy="25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97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811175" y="1531780"/>
            <a:ext cx="2505231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prstClr val="black"/>
                </a:solidFill>
              </a:rPr>
              <a:t>TIM virtual</a:t>
            </a:r>
            <a:endParaRPr lang="en-ID" sz="3600" i="1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16406" y="1646316"/>
            <a:ext cx="8229600" cy="4072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95"/>
              </a:spcBef>
              <a:buClr>
                <a:srgbClr val="CCCCCC"/>
              </a:buClr>
              <a:buSzPct val="80769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45" dirty="0" err="1">
                <a:cs typeface="Gill Sans MT"/>
              </a:rPr>
              <a:t>Kerugian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dari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tim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5" dirty="0">
                <a:cs typeface="Gill Sans MT"/>
              </a:rPr>
              <a:t>virtual:</a:t>
            </a:r>
            <a:endParaRPr lang="en-US" sz="2000" dirty="0">
              <a:cs typeface="Gill Sans MT"/>
            </a:endParaRPr>
          </a:p>
          <a:p>
            <a:pPr marL="395605" lvl="1" indent="-154940">
              <a:lnSpc>
                <a:spcPct val="100000"/>
              </a:lnSpc>
              <a:spcBef>
                <a:spcPts val="705"/>
              </a:spcBef>
              <a:buClr>
                <a:srgbClr val="CCCCCC"/>
              </a:buClr>
              <a:buFont typeface="Arial"/>
              <a:buChar char="•"/>
              <a:tabLst>
                <a:tab pos="396240" algn="l"/>
              </a:tabLst>
            </a:pPr>
            <a:r>
              <a:rPr lang="en-US" sz="2000" spc="105" dirty="0" err="1">
                <a:cs typeface="Gill Sans MT"/>
              </a:rPr>
              <a:t>Mengisolasi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anggota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tim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5" dirty="0">
                <a:cs typeface="Gill Sans MT"/>
              </a:rPr>
              <a:t>yang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tidak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dapat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menyesuaikan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dengan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baik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untuk</a:t>
            </a:r>
            <a:endParaRPr lang="en-US" sz="2000" dirty="0">
              <a:cs typeface="Gill Sans MT"/>
            </a:endParaRPr>
          </a:p>
          <a:p>
            <a:pPr marL="395605">
              <a:lnSpc>
                <a:spcPct val="100000"/>
              </a:lnSpc>
              <a:spcBef>
                <a:spcPts val="20"/>
              </a:spcBef>
            </a:pPr>
            <a:r>
              <a:rPr lang="en-US" sz="2000" spc="100" dirty="0" err="1">
                <a:cs typeface="Gill Sans MT"/>
              </a:rPr>
              <a:t>bekerja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dalam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lingkungan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00" dirty="0">
                <a:cs typeface="Gill Sans MT"/>
              </a:rPr>
              <a:t>virtual.</a:t>
            </a:r>
            <a:endParaRPr lang="en-US" sz="2000" dirty="0">
              <a:cs typeface="Gill Sans MT"/>
            </a:endParaRPr>
          </a:p>
          <a:p>
            <a:pPr marL="395605" marR="93980" lvl="1" indent="-154940">
              <a:lnSpc>
                <a:spcPct val="101699"/>
              </a:lnSpc>
              <a:spcBef>
                <a:spcPts val="400"/>
              </a:spcBef>
              <a:buClr>
                <a:srgbClr val="CCCCCC"/>
              </a:buClr>
              <a:buFont typeface="Arial"/>
              <a:buChar char="•"/>
              <a:tabLst>
                <a:tab pos="396240" algn="l"/>
              </a:tabLst>
            </a:pPr>
            <a:r>
              <a:rPr lang="en-US" sz="2000" spc="125" dirty="0" err="1">
                <a:cs typeface="Gill Sans MT"/>
              </a:rPr>
              <a:t>Meningkatkan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85" dirty="0" err="1">
                <a:cs typeface="Gill Sans MT"/>
              </a:rPr>
              <a:t>potensi</a:t>
            </a:r>
            <a:r>
              <a:rPr lang="en-US" sz="2000" spc="1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masalah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komunikasi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karena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anggota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tim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tidak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dapat</a:t>
            </a:r>
            <a:r>
              <a:rPr lang="en-US" sz="2000" spc="110" dirty="0">
                <a:cs typeface="Gill Sans MT"/>
              </a:rPr>
              <a:t>  </a:t>
            </a:r>
            <a:r>
              <a:rPr lang="en-US" sz="2000" spc="140" dirty="0" err="1">
                <a:cs typeface="Gill Sans MT"/>
              </a:rPr>
              <a:t>menunjukkan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bahasa</a:t>
            </a:r>
            <a:r>
              <a:rPr lang="en-US" sz="2000" spc="13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tubuh</a:t>
            </a:r>
            <a:r>
              <a:rPr lang="en-US" sz="2000" spc="114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atau</a:t>
            </a:r>
            <a:r>
              <a:rPr lang="en-US" sz="2000" spc="1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komunikasi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non </a:t>
            </a:r>
            <a:r>
              <a:rPr lang="en-US" sz="2000" spc="110" dirty="0" err="1">
                <a:cs typeface="Gill Sans MT"/>
              </a:rPr>
              <a:t>verbal</a:t>
            </a:r>
            <a:r>
              <a:rPr lang="en-US" sz="2000" spc="11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lainnya</a:t>
            </a:r>
            <a:r>
              <a:rPr lang="en-US" sz="2000" spc="13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untuk</a:t>
            </a:r>
            <a:r>
              <a:rPr lang="en-US" sz="2000" spc="120" dirty="0">
                <a:cs typeface="Gill Sans MT"/>
              </a:rPr>
              <a:t>  </a:t>
            </a:r>
            <a:r>
              <a:rPr lang="en-US" sz="2000" spc="150" dirty="0" err="1">
                <a:cs typeface="Gill Sans MT"/>
              </a:rPr>
              <a:t>memahami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satu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sama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5" dirty="0">
                <a:cs typeface="Gill Sans MT"/>
              </a:rPr>
              <a:t>lain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dan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membangun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hubungan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75" dirty="0" err="1">
                <a:cs typeface="Gill Sans MT"/>
              </a:rPr>
              <a:t>serta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kepercayaan</a:t>
            </a:r>
            <a:r>
              <a:rPr lang="en-US" sz="2000" spc="114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95605" marR="5080" lvl="1" indent="-154940">
              <a:lnSpc>
                <a:spcPct val="101400"/>
              </a:lnSpc>
              <a:spcBef>
                <a:spcPts val="409"/>
              </a:spcBef>
              <a:buClr>
                <a:srgbClr val="CCCCCC"/>
              </a:buClr>
              <a:buFont typeface="Arial"/>
              <a:buChar char="•"/>
              <a:tabLst>
                <a:tab pos="396240" algn="l"/>
              </a:tabLst>
            </a:pPr>
            <a:r>
              <a:rPr lang="en-US" sz="2000" spc="130" dirty="0" err="1">
                <a:cs typeface="Gill Sans MT"/>
              </a:rPr>
              <a:t>Mengurangi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kemampuan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untuk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anggota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tim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untuk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membentuk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jaringan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dan</a:t>
            </a:r>
            <a:r>
              <a:rPr lang="en-US" sz="2000" spc="145" dirty="0">
                <a:cs typeface="Gill Sans MT"/>
              </a:rPr>
              <a:t>  </a:t>
            </a:r>
            <a:r>
              <a:rPr lang="en-US" sz="2000" spc="110" dirty="0" err="1">
                <a:cs typeface="Gill Sans MT"/>
              </a:rPr>
              <a:t>mentransfer</a:t>
            </a:r>
            <a:r>
              <a:rPr lang="en-US" sz="2000" spc="11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informasi</a:t>
            </a:r>
            <a:r>
              <a:rPr lang="en-US" sz="2000" spc="-140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informal.</a:t>
            </a:r>
            <a:endParaRPr lang="en-US" sz="2000" dirty="0">
              <a:cs typeface="Gill Sans MT"/>
            </a:endParaRPr>
          </a:p>
          <a:p>
            <a:pPr marL="395605" marR="551180" lvl="1" indent="-154940">
              <a:lnSpc>
                <a:spcPct val="101899"/>
              </a:lnSpc>
              <a:spcBef>
                <a:spcPts val="395"/>
              </a:spcBef>
              <a:buClr>
                <a:srgbClr val="CCCCCC"/>
              </a:buClr>
              <a:buFont typeface="Arial"/>
              <a:buChar char="•"/>
              <a:tabLst>
                <a:tab pos="396240" algn="l"/>
              </a:tabLst>
            </a:pPr>
            <a:r>
              <a:rPr lang="en-US" sz="2000" spc="125" dirty="0" err="1">
                <a:cs typeface="Gill Sans MT"/>
              </a:rPr>
              <a:t>Meningkatkan</a:t>
            </a:r>
            <a:r>
              <a:rPr lang="en-US" sz="2000" spc="15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ketergantungan</a:t>
            </a:r>
            <a:r>
              <a:rPr lang="en-US" sz="2000" spc="1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pada</a:t>
            </a:r>
            <a:r>
              <a:rPr lang="en-US" sz="2000" spc="10" dirty="0">
                <a:cs typeface="Gill Sans MT"/>
              </a:rPr>
              <a:t> </a:t>
            </a:r>
            <a:r>
              <a:rPr lang="en-US" sz="2000" spc="80" dirty="0" err="1">
                <a:cs typeface="Gill Sans MT"/>
              </a:rPr>
              <a:t>teknologi</a:t>
            </a:r>
            <a:r>
              <a:rPr lang="en-US" sz="2000" spc="1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untuk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menyelesaikan</a:t>
            </a:r>
            <a:r>
              <a:rPr lang="en-US" sz="2000" spc="120" dirty="0">
                <a:cs typeface="Gill Sans MT"/>
              </a:rPr>
              <a:t>  </a:t>
            </a:r>
            <a:r>
              <a:rPr lang="en-US" sz="2000" spc="105" dirty="0" err="1">
                <a:cs typeface="Gill Sans MT"/>
              </a:rPr>
              <a:t>pekerjaan</a:t>
            </a:r>
            <a:r>
              <a:rPr lang="en-US" sz="2000" spc="10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1" y="2152731"/>
            <a:ext cx="3771456" cy="25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42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811175" y="1531780"/>
            <a:ext cx="2505231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prstClr val="black"/>
                </a:solidFill>
              </a:rPr>
              <a:t>TIM virtual</a:t>
            </a:r>
            <a:endParaRPr lang="en-ID" sz="3600" i="1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16406" y="1646316"/>
            <a:ext cx="8229600" cy="4072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95"/>
              </a:spcBef>
              <a:buClr>
                <a:srgbClr val="CCCCCC"/>
              </a:buClr>
              <a:buSzPct val="80769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45" dirty="0" err="1">
                <a:cs typeface="Gill Sans MT"/>
              </a:rPr>
              <a:t>Kerugian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dari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tim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5" dirty="0">
                <a:cs typeface="Gill Sans MT"/>
              </a:rPr>
              <a:t>virtual:</a:t>
            </a:r>
            <a:endParaRPr lang="en-US" sz="2000" dirty="0">
              <a:cs typeface="Gill Sans MT"/>
            </a:endParaRPr>
          </a:p>
          <a:p>
            <a:pPr marL="395605" lvl="1" indent="-154940">
              <a:lnSpc>
                <a:spcPct val="100000"/>
              </a:lnSpc>
              <a:spcBef>
                <a:spcPts val="705"/>
              </a:spcBef>
              <a:buClr>
                <a:srgbClr val="CCCCCC"/>
              </a:buClr>
              <a:buFont typeface="Arial"/>
              <a:buChar char="•"/>
              <a:tabLst>
                <a:tab pos="396240" algn="l"/>
              </a:tabLst>
            </a:pPr>
            <a:r>
              <a:rPr lang="en-US" sz="2000" spc="105" dirty="0" err="1">
                <a:cs typeface="Gill Sans MT"/>
              </a:rPr>
              <a:t>Mengisolasi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anggota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tim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5" dirty="0">
                <a:cs typeface="Gill Sans MT"/>
              </a:rPr>
              <a:t>yang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tidak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dapat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menyesuaikan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dengan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baik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untuk</a:t>
            </a:r>
            <a:endParaRPr lang="en-US" sz="2000" dirty="0">
              <a:cs typeface="Gill Sans MT"/>
            </a:endParaRPr>
          </a:p>
          <a:p>
            <a:pPr marL="395605">
              <a:lnSpc>
                <a:spcPct val="100000"/>
              </a:lnSpc>
              <a:spcBef>
                <a:spcPts val="20"/>
              </a:spcBef>
            </a:pPr>
            <a:r>
              <a:rPr lang="en-US" sz="2000" spc="100" dirty="0" err="1">
                <a:cs typeface="Gill Sans MT"/>
              </a:rPr>
              <a:t>bekerja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dalam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lingkungan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00" dirty="0">
                <a:cs typeface="Gill Sans MT"/>
              </a:rPr>
              <a:t>virtual.</a:t>
            </a:r>
            <a:endParaRPr lang="en-US" sz="2000" dirty="0">
              <a:cs typeface="Gill Sans MT"/>
            </a:endParaRPr>
          </a:p>
          <a:p>
            <a:pPr marL="395605" marR="93980" lvl="1" indent="-154940">
              <a:lnSpc>
                <a:spcPct val="101699"/>
              </a:lnSpc>
              <a:spcBef>
                <a:spcPts val="400"/>
              </a:spcBef>
              <a:buClr>
                <a:srgbClr val="CCCCCC"/>
              </a:buClr>
              <a:buFont typeface="Arial"/>
              <a:buChar char="•"/>
              <a:tabLst>
                <a:tab pos="396240" algn="l"/>
              </a:tabLst>
            </a:pPr>
            <a:r>
              <a:rPr lang="en-US" sz="2000" spc="125" dirty="0" err="1">
                <a:cs typeface="Gill Sans MT"/>
              </a:rPr>
              <a:t>Meningkatkan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85" dirty="0" err="1">
                <a:cs typeface="Gill Sans MT"/>
              </a:rPr>
              <a:t>potensi</a:t>
            </a:r>
            <a:r>
              <a:rPr lang="en-US" sz="2000" spc="1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masalah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komunikasi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karena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anggota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tim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tidak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dapat</a:t>
            </a:r>
            <a:r>
              <a:rPr lang="en-US" sz="2000" spc="110" dirty="0">
                <a:cs typeface="Gill Sans MT"/>
              </a:rPr>
              <a:t>  </a:t>
            </a:r>
            <a:r>
              <a:rPr lang="en-US" sz="2000" spc="140" dirty="0" err="1">
                <a:cs typeface="Gill Sans MT"/>
              </a:rPr>
              <a:t>menunjukkan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bahasa</a:t>
            </a:r>
            <a:r>
              <a:rPr lang="en-US" sz="2000" spc="13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tubuh</a:t>
            </a:r>
            <a:r>
              <a:rPr lang="en-US" sz="2000" spc="114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atau</a:t>
            </a:r>
            <a:r>
              <a:rPr lang="en-US" sz="2000" spc="1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komunikasi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non </a:t>
            </a:r>
            <a:r>
              <a:rPr lang="en-US" sz="2000" spc="110" dirty="0" err="1">
                <a:cs typeface="Gill Sans MT"/>
              </a:rPr>
              <a:t>verbal</a:t>
            </a:r>
            <a:r>
              <a:rPr lang="en-US" sz="2000" spc="11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lainnya</a:t>
            </a:r>
            <a:r>
              <a:rPr lang="en-US" sz="2000" spc="13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untuk</a:t>
            </a:r>
            <a:r>
              <a:rPr lang="en-US" sz="2000" spc="120" dirty="0">
                <a:cs typeface="Gill Sans MT"/>
              </a:rPr>
              <a:t>  </a:t>
            </a:r>
            <a:r>
              <a:rPr lang="en-US" sz="2000" spc="150" dirty="0" err="1">
                <a:cs typeface="Gill Sans MT"/>
              </a:rPr>
              <a:t>memahami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95" dirty="0" err="1">
                <a:cs typeface="Gill Sans MT"/>
              </a:rPr>
              <a:t>satu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sama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5" dirty="0">
                <a:cs typeface="Gill Sans MT"/>
              </a:rPr>
              <a:t>lain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dan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membangun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hubungan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75" dirty="0" err="1">
                <a:cs typeface="Gill Sans MT"/>
              </a:rPr>
              <a:t>serta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kepercayaan</a:t>
            </a:r>
            <a:r>
              <a:rPr lang="en-US" sz="2000" spc="114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95605" marR="5080" lvl="1" indent="-154940">
              <a:lnSpc>
                <a:spcPct val="101400"/>
              </a:lnSpc>
              <a:spcBef>
                <a:spcPts val="409"/>
              </a:spcBef>
              <a:buClr>
                <a:srgbClr val="CCCCCC"/>
              </a:buClr>
              <a:buFont typeface="Arial"/>
              <a:buChar char="•"/>
              <a:tabLst>
                <a:tab pos="396240" algn="l"/>
              </a:tabLst>
            </a:pPr>
            <a:r>
              <a:rPr lang="en-US" sz="2000" spc="130" dirty="0" err="1">
                <a:cs typeface="Gill Sans MT"/>
              </a:rPr>
              <a:t>Mengurangi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kemampuan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untuk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anggota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tim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untuk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membentuk</a:t>
            </a:r>
            <a:r>
              <a:rPr lang="en-US" sz="2000" spc="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jaringan</a:t>
            </a:r>
            <a:r>
              <a:rPr lang="en-US" sz="2000" spc="-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dan</a:t>
            </a:r>
            <a:r>
              <a:rPr lang="en-US" sz="2000" spc="145" dirty="0">
                <a:cs typeface="Gill Sans MT"/>
              </a:rPr>
              <a:t>  </a:t>
            </a:r>
            <a:r>
              <a:rPr lang="en-US" sz="2000" spc="110" dirty="0" err="1">
                <a:cs typeface="Gill Sans MT"/>
              </a:rPr>
              <a:t>mentransfer</a:t>
            </a:r>
            <a:r>
              <a:rPr lang="en-US" sz="2000" spc="11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informasi</a:t>
            </a:r>
            <a:r>
              <a:rPr lang="en-US" sz="2000" spc="-140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informal.</a:t>
            </a:r>
            <a:endParaRPr lang="en-US" sz="2000" dirty="0">
              <a:cs typeface="Gill Sans MT"/>
            </a:endParaRPr>
          </a:p>
          <a:p>
            <a:pPr marL="395605" marR="551180" lvl="1" indent="-154940">
              <a:lnSpc>
                <a:spcPct val="101899"/>
              </a:lnSpc>
              <a:spcBef>
                <a:spcPts val="395"/>
              </a:spcBef>
              <a:buClr>
                <a:srgbClr val="CCCCCC"/>
              </a:buClr>
              <a:buFont typeface="Arial"/>
              <a:buChar char="•"/>
              <a:tabLst>
                <a:tab pos="396240" algn="l"/>
              </a:tabLst>
            </a:pPr>
            <a:r>
              <a:rPr lang="en-US" sz="2000" spc="125" dirty="0" err="1">
                <a:cs typeface="Gill Sans MT"/>
              </a:rPr>
              <a:t>Meningkatkan</a:t>
            </a:r>
            <a:r>
              <a:rPr lang="en-US" sz="2000" spc="15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ketergantungan</a:t>
            </a:r>
            <a:r>
              <a:rPr lang="en-US" sz="2000" spc="1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pada</a:t>
            </a:r>
            <a:r>
              <a:rPr lang="en-US" sz="2000" spc="10" dirty="0">
                <a:cs typeface="Gill Sans MT"/>
              </a:rPr>
              <a:t> </a:t>
            </a:r>
            <a:r>
              <a:rPr lang="en-US" sz="2000" spc="80" dirty="0" err="1">
                <a:cs typeface="Gill Sans MT"/>
              </a:rPr>
              <a:t>teknologi</a:t>
            </a:r>
            <a:r>
              <a:rPr lang="en-US" sz="2000" spc="1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untuk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menyelesaikan</a:t>
            </a:r>
            <a:r>
              <a:rPr lang="en-US" sz="2000" spc="120" dirty="0">
                <a:cs typeface="Gill Sans MT"/>
              </a:rPr>
              <a:t>  </a:t>
            </a:r>
            <a:r>
              <a:rPr lang="en-US" sz="2000" spc="105" dirty="0" err="1">
                <a:cs typeface="Gill Sans MT"/>
              </a:rPr>
              <a:t>pekerjaan</a:t>
            </a:r>
            <a:r>
              <a:rPr lang="en-US" sz="2000" spc="10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1" y="2152731"/>
            <a:ext cx="3771456" cy="25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0" y="1409144"/>
            <a:ext cx="3351561" cy="3061698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370733" y="1531780"/>
            <a:ext cx="135881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prstClr val="black"/>
                </a:solidFill>
              </a:rPr>
              <a:t>Agile</a:t>
            </a:r>
            <a:endParaRPr lang="en-ID" sz="3600" i="1" dirty="0">
              <a:solidFill>
                <a:prstClr val="black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3618711" y="1992380"/>
            <a:ext cx="8036477" cy="11312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pc="120" dirty="0">
                <a:cs typeface="Gill Sans MT"/>
              </a:rPr>
              <a:t>Agile </a:t>
            </a:r>
            <a:r>
              <a:rPr spc="155" dirty="0">
                <a:cs typeface="Gill Sans MT"/>
              </a:rPr>
              <a:t>diartikan sebagai </a:t>
            </a:r>
            <a:r>
              <a:rPr spc="200" dirty="0">
                <a:cs typeface="Gill Sans MT"/>
              </a:rPr>
              <a:t>kemampuan </a:t>
            </a:r>
            <a:r>
              <a:rPr spc="135" dirty="0">
                <a:cs typeface="Gill Sans MT"/>
              </a:rPr>
              <a:t>bergerak </a:t>
            </a:r>
            <a:r>
              <a:rPr spc="175" dirty="0">
                <a:cs typeface="Gill Sans MT"/>
              </a:rPr>
              <a:t>dengan  </a:t>
            </a:r>
            <a:r>
              <a:rPr spc="114" dirty="0">
                <a:cs typeface="Gill Sans MT"/>
              </a:rPr>
              <a:t>cepat </a:t>
            </a:r>
            <a:r>
              <a:rPr spc="180" dirty="0">
                <a:cs typeface="Gill Sans MT"/>
              </a:rPr>
              <a:t>&amp; mudah, </a:t>
            </a:r>
            <a:r>
              <a:rPr spc="110" dirty="0">
                <a:cs typeface="Gill Sans MT"/>
              </a:rPr>
              <a:t>tetapi </a:t>
            </a:r>
            <a:r>
              <a:rPr spc="150" dirty="0">
                <a:cs typeface="Gill Sans MT"/>
              </a:rPr>
              <a:t>beberapa orang </a:t>
            </a:r>
            <a:r>
              <a:rPr spc="195" dirty="0">
                <a:cs typeface="Gill Sans MT"/>
              </a:rPr>
              <a:t>yang </a:t>
            </a:r>
            <a:r>
              <a:rPr spc="135" dirty="0">
                <a:cs typeface="Gill Sans MT"/>
              </a:rPr>
              <a:t>berpenga-  </a:t>
            </a:r>
            <a:r>
              <a:rPr spc="204" dirty="0">
                <a:cs typeface="Gill Sans MT"/>
              </a:rPr>
              <a:t>laman</a:t>
            </a:r>
            <a:r>
              <a:rPr spc="-30" dirty="0">
                <a:cs typeface="Gill Sans MT"/>
              </a:rPr>
              <a:t> </a:t>
            </a:r>
            <a:r>
              <a:rPr spc="165" dirty="0">
                <a:cs typeface="Gill Sans MT"/>
              </a:rPr>
              <a:t>merasa</a:t>
            </a:r>
            <a:r>
              <a:rPr spc="-35" dirty="0">
                <a:cs typeface="Gill Sans MT"/>
              </a:rPr>
              <a:t> </a:t>
            </a:r>
            <a:r>
              <a:rPr spc="204" dirty="0">
                <a:cs typeface="Gill Sans MT"/>
              </a:rPr>
              <a:t>bahwa</a:t>
            </a:r>
            <a:r>
              <a:rPr spc="-25" dirty="0">
                <a:cs typeface="Gill Sans MT"/>
              </a:rPr>
              <a:t> </a:t>
            </a:r>
            <a:r>
              <a:rPr spc="190" dirty="0">
                <a:cs typeface="Gill Sans MT"/>
              </a:rPr>
              <a:t>manajemen</a:t>
            </a:r>
            <a:r>
              <a:rPr spc="-40" dirty="0">
                <a:cs typeface="Gill Sans MT"/>
              </a:rPr>
              <a:t> </a:t>
            </a:r>
            <a:r>
              <a:rPr spc="125" dirty="0">
                <a:cs typeface="Gill Sans MT"/>
              </a:rPr>
              <a:t>proyek</a:t>
            </a:r>
            <a:r>
              <a:rPr spc="-20" dirty="0">
                <a:cs typeface="Gill Sans MT"/>
              </a:rPr>
              <a:t> </a:t>
            </a:r>
            <a:r>
              <a:rPr spc="140" dirty="0">
                <a:cs typeface="Gill Sans MT"/>
              </a:rPr>
              <a:t>tidak</a:t>
            </a:r>
            <a:r>
              <a:rPr spc="-30" dirty="0">
                <a:cs typeface="Gill Sans MT"/>
              </a:rPr>
              <a:t> </a:t>
            </a:r>
            <a:r>
              <a:rPr spc="170" dirty="0">
                <a:cs typeface="Gill Sans MT"/>
              </a:rPr>
              <a:t>memung-  </a:t>
            </a:r>
            <a:r>
              <a:rPr spc="185" dirty="0">
                <a:cs typeface="Gill Sans MT"/>
              </a:rPr>
              <a:t>kinkan</a:t>
            </a:r>
            <a:r>
              <a:rPr spc="-15" dirty="0">
                <a:cs typeface="Gill Sans MT"/>
              </a:rPr>
              <a:t> </a:t>
            </a:r>
            <a:r>
              <a:rPr spc="150" dirty="0">
                <a:cs typeface="Gill Sans MT"/>
              </a:rPr>
              <a:t>orang</a:t>
            </a:r>
            <a:r>
              <a:rPr spc="-10" dirty="0">
                <a:cs typeface="Gill Sans MT"/>
              </a:rPr>
              <a:t> </a:t>
            </a:r>
            <a:r>
              <a:rPr spc="165" dirty="0">
                <a:cs typeface="Gill Sans MT"/>
              </a:rPr>
              <a:t>untuk</a:t>
            </a:r>
            <a:r>
              <a:rPr spc="-20" dirty="0">
                <a:cs typeface="Gill Sans MT"/>
              </a:rPr>
              <a:t> </a:t>
            </a:r>
            <a:r>
              <a:rPr spc="135" dirty="0">
                <a:cs typeface="Gill Sans MT"/>
              </a:rPr>
              <a:t>bekerja</a:t>
            </a:r>
            <a:r>
              <a:rPr spc="-20" dirty="0">
                <a:cs typeface="Gill Sans MT"/>
              </a:rPr>
              <a:t> </a:t>
            </a:r>
            <a:r>
              <a:rPr spc="180" dirty="0">
                <a:cs typeface="Gill Sans MT"/>
              </a:rPr>
              <a:t>dengan</a:t>
            </a:r>
            <a:r>
              <a:rPr spc="-20" dirty="0">
                <a:cs typeface="Gill Sans MT"/>
              </a:rPr>
              <a:t> </a:t>
            </a:r>
            <a:r>
              <a:rPr spc="114" dirty="0">
                <a:cs typeface="Gill Sans MT"/>
              </a:rPr>
              <a:t>cepat</a:t>
            </a:r>
            <a:r>
              <a:rPr spc="-25" dirty="0">
                <a:cs typeface="Gill Sans MT"/>
              </a:rPr>
              <a:t> </a:t>
            </a:r>
            <a:r>
              <a:rPr spc="165" dirty="0">
                <a:cs typeface="Gill Sans MT"/>
              </a:rPr>
              <a:t>atau</a:t>
            </a:r>
            <a:r>
              <a:rPr spc="-25" dirty="0">
                <a:cs typeface="Gill Sans MT"/>
              </a:rPr>
              <a:t> </a:t>
            </a:r>
            <a:r>
              <a:rPr spc="190" dirty="0">
                <a:cs typeface="Gill Sans MT"/>
              </a:rPr>
              <a:t>mudah.</a:t>
            </a:r>
            <a:endParaRPr dirty="0">
              <a:cs typeface="Gill Sans MT"/>
            </a:endParaRPr>
          </a:p>
        </p:txBody>
      </p:sp>
      <p:grpSp>
        <p:nvGrpSpPr>
          <p:cNvPr id="9" name="object 3"/>
          <p:cNvGrpSpPr/>
          <p:nvPr/>
        </p:nvGrpSpPr>
        <p:grpSpPr>
          <a:xfrm>
            <a:off x="4028546" y="3294573"/>
            <a:ext cx="7135322" cy="2851948"/>
            <a:chOff x="493776" y="1378458"/>
            <a:chExt cx="5118100" cy="2056764"/>
          </a:xfrm>
          <a:solidFill>
            <a:srgbClr val="1DB8F0"/>
          </a:solidFill>
        </p:grpSpPr>
        <p:sp>
          <p:nvSpPr>
            <p:cNvPr id="10" name="object 4"/>
            <p:cNvSpPr/>
            <p:nvPr/>
          </p:nvSpPr>
          <p:spPr>
            <a:xfrm>
              <a:off x="502158" y="1386840"/>
              <a:ext cx="5100955" cy="2040255"/>
            </a:xfrm>
            <a:custGeom>
              <a:avLst/>
              <a:gdLst/>
              <a:ahLst/>
              <a:cxnLst/>
              <a:rect l="l" t="t" r="r" b="b"/>
              <a:pathLst>
                <a:path w="5100955" h="2040254">
                  <a:moveTo>
                    <a:pt x="1020063" y="0"/>
                  </a:moveTo>
                  <a:lnTo>
                    <a:pt x="0" y="849883"/>
                  </a:lnTo>
                  <a:lnTo>
                    <a:pt x="1020063" y="1699894"/>
                  </a:lnTo>
                  <a:lnTo>
                    <a:pt x="1020063" y="1359915"/>
                  </a:lnTo>
                  <a:lnTo>
                    <a:pt x="2391029" y="1359915"/>
                  </a:lnTo>
                  <a:lnTo>
                    <a:pt x="2391029" y="1614931"/>
                  </a:lnTo>
                  <a:lnTo>
                    <a:pt x="2403556" y="1647977"/>
                  </a:lnTo>
                  <a:lnTo>
                    <a:pt x="2437717" y="1674987"/>
                  </a:lnTo>
                  <a:lnTo>
                    <a:pt x="2488380" y="1693209"/>
                  </a:lnTo>
                  <a:lnTo>
                    <a:pt x="2550414" y="1699894"/>
                  </a:lnTo>
                  <a:lnTo>
                    <a:pt x="4080764" y="1699894"/>
                  </a:lnTo>
                  <a:lnTo>
                    <a:pt x="4080764" y="2039874"/>
                  </a:lnTo>
                  <a:lnTo>
                    <a:pt x="5100828" y="1189989"/>
                  </a:lnTo>
                  <a:lnTo>
                    <a:pt x="4080764" y="339978"/>
                  </a:lnTo>
                  <a:lnTo>
                    <a:pt x="4080764" y="679957"/>
                  </a:lnTo>
                  <a:lnTo>
                    <a:pt x="2550414" y="679957"/>
                  </a:lnTo>
                  <a:lnTo>
                    <a:pt x="2488380" y="673272"/>
                  </a:lnTo>
                  <a:lnTo>
                    <a:pt x="2437717" y="655050"/>
                  </a:lnTo>
                  <a:lnTo>
                    <a:pt x="2403556" y="628040"/>
                  </a:lnTo>
                  <a:lnTo>
                    <a:pt x="2391029" y="594995"/>
                  </a:lnTo>
                  <a:lnTo>
                    <a:pt x="2403556" y="561895"/>
                  </a:lnTo>
                  <a:lnTo>
                    <a:pt x="2437717" y="534892"/>
                  </a:lnTo>
                  <a:lnTo>
                    <a:pt x="2488380" y="516699"/>
                  </a:lnTo>
                  <a:lnTo>
                    <a:pt x="2612447" y="503344"/>
                  </a:lnTo>
                  <a:lnTo>
                    <a:pt x="2663110" y="485108"/>
                  </a:lnTo>
                  <a:lnTo>
                    <a:pt x="2697271" y="458061"/>
                  </a:lnTo>
                  <a:lnTo>
                    <a:pt x="2709798" y="424942"/>
                  </a:lnTo>
                  <a:lnTo>
                    <a:pt x="2697271" y="391896"/>
                  </a:lnTo>
                  <a:lnTo>
                    <a:pt x="2663110" y="364886"/>
                  </a:lnTo>
                  <a:lnTo>
                    <a:pt x="2612447" y="346664"/>
                  </a:lnTo>
                  <a:lnTo>
                    <a:pt x="2550414" y="339978"/>
                  </a:lnTo>
                  <a:lnTo>
                    <a:pt x="1020063" y="339978"/>
                  </a:lnTo>
                  <a:lnTo>
                    <a:pt x="102006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/>
            <p:cNvSpPr/>
            <p:nvPr/>
          </p:nvSpPr>
          <p:spPr>
            <a:xfrm>
              <a:off x="2893186" y="1811782"/>
              <a:ext cx="318770" cy="255270"/>
            </a:xfrm>
            <a:custGeom>
              <a:avLst/>
              <a:gdLst/>
              <a:ahLst/>
              <a:cxnLst/>
              <a:rect l="l" t="t" r="r" b="b"/>
              <a:pathLst>
                <a:path w="318769" h="255269">
                  <a:moveTo>
                    <a:pt x="318769" y="0"/>
                  </a:moveTo>
                  <a:lnTo>
                    <a:pt x="306242" y="33119"/>
                  </a:lnTo>
                  <a:lnTo>
                    <a:pt x="272081" y="60166"/>
                  </a:lnTo>
                  <a:lnTo>
                    <a:pt x="221418" y="78402"/>
                  </a:lnTo>
                  <a:lnTo>
                    <a:pt x="97351" y="91757"/>
                  </a:lnTo>
                  <a:lnTo>
                    <a:pt x="46688" y="109950"/>
                  </a:lnTo>
                  <a:lnTo>
                    <a:pt x="12527" y="136953"/>
                  </a:lnTo>
                  <a:lnTo>
                    <a:pt x="0" y="170052"/>
                  </a:lnTo>
                  <a:lnTo>
                    <a:pt x="12527" y="203098"/>
                  </a:lnTo>
                  <a:lnTo>
                    <a:pt x="46688" y="230108"/>
                  </a:lnTo>
                  <a:lnTo>
                    <a:pt x="97351" y="248330"/>
                  </a:lnTo>
                  <a:lnTo>
                    <a:pt x="159385" y="255015"/>
                  </a:lnTo>
                  <a:lnTo>
                    <a:pt x="318769" y="255015"/>
                  </a:lnTo>
                  <a:lnTo>
                    <a:pt x="31876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/>
            <p:cNvSpPr/>
            <p:nvPr/>
          </p:nvSpPr>
          <p:spPr>
            <a:xfrm>
              <a:off x="502158" y="1386840"/>
              <a:ext cx="5100955" cy="2040255"/>
            </a:xfrm>
            <a:custGeom>
              <a:avLst/>
              <a:gdLst/>
              <a:ahLst/>
              <a:cxnLst/>
              <a:rect l="l" t="t" r="r" b="b"/>
              <a:pathLst>
                <a:path w="5100955" h="2040254">
                  <a:moveTo>
                    <a:pt x="0" y="849883"/>
                  </a:moveTo>
                  <a:lnTo>
                    <a:pt x="1020063" y="0"/>
                  </a:lnTo>
                  <a:lnTo>
                    <a:pt x="1020063" y="339978"/>
                  </a:lnTo>
                  <a:lnTo>
                    <a:pt x="2550414" y="339978"/>
                  </a:lnTo>
                  <a:lnTo>
                    <a:pt x="2612447" y="346664"/>
                  </a:lnTo>
                  <a:lnTo>
                    <a:pt x="2663110" y="364886"/>
                  </a:lnTo>
                  <a:lnTo>
                    <a:pt x="2697271" y="391896"/>
                  </a:lnTo>
                  <a:lnTo>
                    <a:pt x="2709798" y="424942"/>
                  </a:lnTo>
                  <a:lnTo>
                    <a:pt x="2697271" y="458061"/>
                  </a:lnTo>
                  <a:lnTo>
                    <a:pt x="2663110" y="485108"/>
                  </a:lnTo>
                  <a:lnTo>
                    <a:pt x="2612447" y="503344"/>
                  </a:lnTo>
                  <a:lnTo>
                    <a:pt x="2550414" y="510031"/>
                  </a:lnTo>
                  <a:lnTo>
                    <a:pt x="2488380" y="516699"/>
                  </a:lnTo>
                  <a:lnTo>
                    <a:pt x="2437717" y="534892"/>
                  </a:lnTo>
                  <a:lnTo>
                    <a:pt x="2403556" y="561895"/>
                  </a:lnTo>
                  <a:lnTo>
                    <a:pt x="2391029" y="594995"/>
                  </a:lnTo>
                  <a:lnTo>
                    <a:pt x="2403556" y="628040"/>
                  </a:lnTo>
                  <a:lnTo>
                    <a:pt x="2437717" y="655050"/>
                  </a:lnTo>
                  <a:lnTo>
                    <a:pt x="2488380" y="673272"/>
                  </a:lnTo>
                  <a:lnTo>
                    <a:pt x="2550414" y="679957"/>
                  </a:lnTo>
                  <a:lnTo>
                    <a:pt x="4080764" y="679957"/>
                  </a:lnTo>
                  <a:lnTo>
                    <a:pt x="4080764" y="339978"/>
                  </a:lnTo>
                  <a:lnTo>
                    <a:pt x="5100828" y="1189989"/>
                  </a:lnTo>
                  <a:lnTo>
                    <a:pt x="4080764" y="2039874"/>
                  </a:lnTo>
                  <a:lnTo>
                    <a:pt x="4080764" y="1699894"/>
                  </a:lnTo>
                  <a:lnTo>
                    <a:pt x="2550414" y="1699894"/>
                  </a:lnTo>
                  <a:lnTo>
                    <a:pt x="2488380" y="1693209"/>
                  </a:lnTo>
                  <a:lnTo>
                    <a:pt x="2437717" y="1674987"/>
                  </a:lnTo>
                  <a:lnTo>
                    <a:pt x="2403556" y="1647977"/>
                  </a:lnTo>
                  <a:lnTo>
                    <a:pt x="2391029" y="1614931"/>
                  </a:lnTo>
                  <a:lnTo>
                    <a:pt x="2391029" y="1359915"/>
                  </a:lnTo>
                  <a:lnTo>
                    <a:pt x="1020063" y="1359915"/>
                  </a:lnTo>
                  <a:lnTo>
                    <a:pt x="1020063" y="1699894"/>
                  </a:lnTo>
                  <a:lnTo>
                    <a:pt x="0" y="849883"/>
                  </a:lnTo>
                  <a:close/>
                </a:path>
                <a:path w="5100955" h="2040254">
                  <a:moveTo>
                    <a:pt x="2709798" y="424942"/>
                  </a:moveTo>
                  <a:lnTo>
                    <a:pt x="2709798" y="679957"/>
                  </a:lnTo>
                </a:path>
                <a:path w="5100955" h="2040254">
                  <a:moveTo>
                    <a:pt x="2391029" y="594995"/>
                  </a:moveTo>
                  <a:lnTo>
                    <a:pt x="2391029" y="1359915"/>
                  </a:lnTo>
                </a:path>
              </a:pathLst>
            </a:custGeom>
            <a:grpFill/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7"/>
          <p:cNvSpPr txBox="1"/>
          <p:nvPr/>
        </p:nvSpPr>
        <p:spPr>
          <a:xfrm>
            <a:off x="4727970" y="4074259"/>
            <a:ext cx="2450752" cy="79316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just">
              <a:lnSpc>
                <a:spcPct val="89600"/>
              </a:lnSpc>
              <a:spcBef>
                <a:spcPts val="245"/>
              </a:spcBef>
            </a:pPr>
            <a:r>
              <a:rPr sz="1100" spc="15" dirty="0">
                <a:solidFill>
                  <a:srgbClr val="FFFFFF"/>
                </a:solidFill>
                <a:cs typeface="Arial"/>
              </a:rPr>
              <a:t>Pendekatan </a:t>
            </a:r>
            <a:r>
              <a:rPr sz="1100" i="1" spc="10" dirty="0">
                <a:solidFill>
                  <a:srgbClr val="FFFFFF"/>
                </a:solidFill>
                <a:cs typeface="Arial"/>
              </a:rPr>
              <a:t>agile </a:t>
            </a:r>
            <a:r>
              <a:rPr sz="1100" spc="15" dirty="0">
                <a:solidFill>
                  <a:srgbClr val="FFFFFF"/>
                </a:solidFill>
                <a:cs typeface="Arial"/>
              </a:rPr>
              <a:t>ditawarkan  sebagai </a:t>
            </a:r>
            <a:r>
              <a:rPr sz="1100" spc="15" dirty="0" err="1">
                <a:solidFill>
                  <a:srgbClr val="FFFFFF"/>
                </a:solidFill>
                <a:cs typeface="Arial"/>
              </a:rPr>
              <a:t>kombinasi</a:t>
            </a:r>
            <a:r>
              <a:rPr sz="1100" spc="15" dirty="0">
                <a:solidFill>
                  <a:srgbClr val="FFFFFF"/>
                </a:solidFill>
                <a:cs typeface="Arial"/>
              </a:rPr>
              <a:t> </a:t>
            </a:r>
            <a:r>
              <a:rPr sz="1100" spc="15" dirty="0" err="1">
                <a:solidFill>
                  <a:srgbClr val="FFFFFF"/>
                </a:solidFill>
                <a:cs typeface="Arial"/>
              </a:rPr>
              <a:t>pengembangan</a:t>
            </a:r>
            <a:r>
              <a:rPr sz="1100" spc="15" dirty="0">
                <a:solidFill>
                  <a:srgbClr val="FFFFFF"/>
                </a:solidFill>
                <a:cs typeface="Arial"/>
              </a:rPr>
              <a:t> </a:t>
            </a:r>
            <a:r>
              <a:rPr sz="1100" i="1" spc="10" dirty="0">
                <a:solidFill>
                  <a:srgbClr val="FFFFFF"/>
                </a:solidFill>
                <a:cs typeface="Arial"/>
              </a:rPr>
              <a:t>iterative </a:t>
            </a:r>
            <a:r>
              <a:rPr sz="1100" spc="15" dirty="0" err="1">
                <a:solidFill>
                  <a:srgbClr val="FFFFFF"/>
                </a:solidFill>
                <a:cs typeface="Arial"/>
              </a:rPr>
              <a:t>dan</a:t>
            </a:r>
            <a:r>
              <a:rPr sz="1100" spc="15" dirty="0">
                <a:solidFill>
                  <a:srgbClr val="FFFFFF"/>
                </a:solidFill>
                <a:cs typeface="Arial"/>
              </a:rPr>
              <a:t> </a:t>
            </a:r>
            <a:r>
              <a:rPr sz="1100" i="1" spc="10" dirty="0" err="1">
                <a:solidFill>
                  <a:srgbClr val="FFFFFF"/>
                </a:solidFill>
                <a:cs typeface="Arial"/>
              </a:rPr>
              <a:t>incre</a:t>
            </a:r>
            <a:r>
              <a:rPr sz="1100" i="1" spc="10" dirty="0">
                <a:solidFill>
                  <a:srgbClr val="FFFFFF"/>
                </a:solidFill>
                <a:cs typeface="Arial"/>
              </a:rPr>
              <a:t>  </a:t>
            </a:r>
            <a:r>
              <a:rPr sz="1100" i="1" spc="15" dirty="0">
                <a:solidFill>
                  <a:srgbClr val="FFFFFF"/>
                </a:solidFill>
                <a:cs typeface="Arial"/>
              </a:rPr>
              <a:t>mental</a:t>
            </a:r>
            <a:r>
              <a:rPr sz="1100" spc="15" dirty="0">
                <a:solidFill>
                  <a:srgbClr val="FFFFFF"/>
                </a:solidFill>
                <a:cs typeface="Arial"/>
              </a:rPr>
              <a:t>, dimana </a:t>
            </a:r>
            <a:r>
              <a:rPr sz="1100" i="1" spc="15" dirty="0">
                <a:solidFill>
                  <a:srgbClr val="FFFFFF"/>
                </a:solidFill>
                <a:cs typeface="Arial"/>
              </a:rPr>
              <a:t>requirements  </a:t>
            </a:r>
            <a:r>
              <a:rPr sz="1100" spc="15" dirty="0">
                <a:solidFill>
                  <a:srgbClr val="FFFFFF"/>
                </a:solidFill>
                <a:cs typeface="Arial"/>
              </a:rPr>
              <a:t>dan solusi dikembangkan  dalam </a:t>
            </a:r>
            <a:r>
              <a:rPr sz="1100" spc="10" dirty="0">
                <a:solidFill>
                  <a:srgbClr val="FFFFFF"/>
                </a:solidFill>
                <a:cs typeface="Arial"/>
              </a:rPr>
              <a:t>koridor</a:t>
            </a:r>
            <a:r>
              <a:rPr sz="1100" spc="-20" dirty="0">
                <a:solidFill>
                  <a:srgbClr val="FFFFFF"/>
                </a:solidFill>
                <a:cs typeface="Arial"/>
              </a:rPr>
              <a:t> </a:t>
            </a:r>
            <a:r>
              <a:rPr sz="1100" spc="10" dirty="0">
                <a:solidFill>
                  <a:srgbClr val="FFFFFF"/>
                </a:solidFill>
                <a:cs typeface="Arial"/>
              </a:rPr>
              <a:t>kolaboratif</a:t>
            </a:r>
            <a:endParaRPr sz="1100" dirty="0">
              <a:cs typeface="Arial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7595851" y="4573613"/>
            <a:ext cx="2808980" cy="64081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just">
              <a:lnSpc>
                <a:spcPct val="89600"/>
              </a:lnSpc>
              <a:spcBef>
                <a:spcPts val="245"/>
              </a:spcBef>
            </a:pPr>
            <a:r>
              <a:rPr sz="1100" spc="15" dirty="0">
                <a:solidFill>
                  <a:srgbClr val="FFFFFF"/>
                </a:solidFill>
                <a:cs typeface="Arial"/>
              </a:rPr>
              <a:t>Pendekatan </a:t>
            </a:r>
            <a:r>
              <a:rPr sz="1100" i="1" spc="10" dirty="0">
                <a:solidFill>
                  <a:srgbClr val="FFFFFF"/>
                </a:solidFill>
                <a:cs typeface="Arial"/>
              </a:rPr>
              <a:t>waterfall </a:t>
            </a:r>
            <a:r>
              <a:rPr sz="1100" spc="15" dirty="0">
                <a:solidFill>
                  <a:srgbClr val="FFFFFF"/>
                </a:solidFill>
                <a:cs typeface="Arial"/>
              </a:rPr>
              <a:t>pada proyek  pengembangan software saat </a:t>
            </a:r>
            <a:r>
              <a:rPr sz="1100" spc="10" dirty="0">
                <a:solidFill>
                  <a:srgbClr val="FFFFFF"/>
                </a:solidFill>
                <a:cs typeface="Arial"/>
              </a:rPr>
              <a:t>ini sulit  </a:t>
            </a:r>
            <a:r>
              <a:rPr sz="1100" spc="15" dirty="0">
                <a:solidFill>
                  <a:srgbClr val="FFFFFF"/>
                </a:solidFill>
                <a:cs typeface="Arial"/>
              </a:rPr>
              <a:t>untuk digunakan mengingat  </a:t>
            </a:r>
            <a:r>
              <a:rPr sz="1100" i="1" spc="15" dirty="0">
                <a:solidFill>
                  <a:srgbClr val="FFFFFF"/>
                </a:solidFill>
                <a:cs typeface="Arial"/>
              </a:rPr>
              <a:t>requirement </a:t>
            </a:r>
            <a:r>
              <a:rPr sz="1100" spc="15" dirty="0">
                <a:solidFill>
                  <a:srgbClr val="FFFFFF"/>
                </a:solidFill>
                <a:cs typeface="Arial"/>
              </a:rPr>
              <a:t>yang </a:t>
            </a:r>
            <a:r>
              <a:rPr sz="1100" spc="10" dirty="0">
                <a:solidFill>
                  <a:srgbClr val="FFFFFF"/>
                </a:solidFill>
                <a:cs typeface="Arial"/>
              </a:rPr>
              <a:t>tidak diketahui </a:t>
            </a:r>
            <a:r>
              <a:rPr sz="1100" spc="15" dirty="0">
                <a:solidFill>
                  <a:srgbClr val="FFFFFF"/>
                </a:solidFill>
                <a:cs typeface="Arial"/>
              </a:rPr>
              <a:t>atau  bahkan selalu</a:t>
            </a:r>
            <a:r>
              <a:rPr sz="1100" spc="-25" dirty="0">
                <a:solidFill>
                  <a:srgbClr val="FFFFFF"/>
                </a:solidFill>
                <a:cs typeface="Arial"/>
              </a:rPr>
              <a:t> </a:t>
            </a:r>
            <a:r>
              <a:rPr sz="1100" spc="15" dirty="0">
                <a:solidFill>
                  <a:srgbClr val="FFFFFF"/>
                </a:solidFill>
                <a:cs typeface="Arial"/>
              </a:rPr>
              <a:t>berubah.</a:t>
            </a:r>
            <a:endParaRPr sz="11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1112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11074" y="1614950"/>
            <a:ext cx="7812102" cy="338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5080" lvl="0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55" dirty="0" err="1">
                <a:cs typeface="Gill Sans MT"/>
              </a:rPr>
              <a:t>Pendekatan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Agile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menjadi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35" dirty="0">
                <a:cs typeface="Gill Sans MT"/>
              </a:rPr>
              <a:t>alternative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penanganan</a:t>
            </a:r>
            <a:r>
              <a:rPr lang="en-US" sz="2000" spc="195" dirty="0">
                <a:cs typeface="Gill Sans MT"/>
              </a:rPr>
              <a:t>  </a:t>
            </a:r>
            <a:r>
              <a:rPr lang="en-US" sz="2000" spc="114" dirty="0" err="1">
                <a:cs typeface="Gill Sans MT"/>
              </a:rPr>
              <a:t>proyek</a:t>
            </a:r>
            <a:r>
              <a:rPr lang="en-US" sz="2000" spc="114" dirty="0">
                <a:cs typeface="Gill Sans MT"/>
              </a:rPr>
              <a:t>,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220" dirty="0" err="1">
                <a:cs typeface="Gill Sans MT"/>
              </a:rPr>
              <a:t>namun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tidak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semua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jenis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endParaRPr lang="en-US" sz="2000" dirty="0">
              <a:cs typeface="Gill Sans MT"/>
            </a:endParaRPr>
          </a:p>
          <a:p>
            <a:pPr marL="241300" marR="43815" lvl="0" indent="-228600">
              <a:lnSpc>
                <a:spcPct val="101400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70" dirty="0" err="1">
                <a:cs typeface="Gill Sans MT"/>
              </a:rPr>
              <a:t>Sejumlah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ahli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19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manajemen</a:t>
            </a:r>
            <a:r>
              <a:rPr lang="en-US" sz="2000" spc="18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mengingatkan</a:t>
            </a:r>
            <a:r>
              <a:rPr lang="en-US" sz="2000" spc="175" dirty="0">
                <a:cs typeface="Gill Sans MT"/>
              </a:rPr>
              <a:t>  </a:t>
            </a:r>
            <a:r>
              <a:rPr lang="en-US" sz="2000" spc="165" dirty="0" err="1">
                <a:cs typeface="Gill Sans MT"/>
              </a:rPr>
              <a:t>kepada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public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tidak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terlena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dengan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sensasi</a:t>
            </a:r>
            <a:r>
              <a:rPr lang="en-US" sz="2000" spc="-45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terkait</a:t>
            </a:r>
            <a:r>
              <a:rPr lang="en-US" sz="2000" spc="110" dirty="0">
                <a:cs typeface="Gill Sans MT"/>
              </a:rPr>
              <a:t>  </a:t>
            </a:r>
            <a:r>
              <a:rPr lang="en-US" sz="2000" spc="180" dirty="0" err="1">
                <a:cs typeface="Gill Sans MT"/>
              </a:rPr>
              <a:t>dengan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pendekatan</a:t>
            </a:r>
            <a:r>
              <a:rPr lang="en-US" sz="2000" spc="-229" dirty="0">
                <a:cs typeface="Gill Sans MT"/>
              </a:rPr>
              <a:t> </a:t>
            </a:r>
            <a:r>
              <a:rPr lang="en-US" sz="2000" spc="150" dirty="0">
                <a:cs typeface="Gill Sans MT"/>
              </a:rPr>
              <a:t>agile</a:t>
            </a:r>
            <a:endParaRPr lang="en-US" sz="2000" dirty="0">
              <a:cs typeface="Gill Sans MT"/>
            </a:endParaRPr>
          </a:p>
          <a:p>
            <a:pPr marL="241300" marR="93980" lvl="0" indent="-228600">
              <a:lnSpc>
                <a:spcPct val="101299"/>
              </a:lnSpc>
              <a:spcBef>
                <a:spcPts val="66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lang="en-US" sz="2000" spc="125" dirty="0" err="1">
                <a:cs typeface="Gill Sans MT"/>
              </a:rPr>
              <a:t>Organisasi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85" dirty="0" err="1">
                <a:cs typeface="Gill Sans MT"/>
              </a:rPr>
              <a:t>manajemen</a:t>
            </a:r>
            <a:r>
              <a:rPr lang="en-US" sz="2000" spc="18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mendorong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pengemba</a:t>
            </a:r>
            <a:r>
              <a:rPr lang="en-US" sz="2000" spc="150" dirty="0">
                <a:cs typeface="Gill Sans MT"/>
              </a:rPr>
              <a:t>-  </a:t>
            </a:r>
            <a:r>
              <a:rPr lang="en-US" sz="2000" spc="200" dirty="0" err="1">
                <a:cs typeface="Gill Sans MT"/>
              </a:rPr>
              <a:t>ngan</a:t>
            </a:r>
            <a:r>
              <a:rPr lang="en-US" sz="2000" spc="200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software </a:t>
            </a:r>
            <a:r>
              <a:rPr lang="en-US" sz="2000" spc="180" dirty="0">
                <a:cs typeface="Gill Sans MT"/>
              </a:rPr>
              <a:t>&amp; </a:t>
            </a:r>
            <a:r>
              <a:rPr lang="en-US" sz="2000" spc="140" dirty="0" err="1">
                <a:cs typeface="Gill Sans MT"/>
              </a:rPr>
              <a:t>produk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berbasis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Agile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terus</a:t>
            </a:r>
            <a:r>
              <a:rPr lang="en-US" sz="2000" spc="105" dirty="0">
                <a:cs typeface="Gill Sans MT"/>
              </a:rPr>
              <a:t>  </a:t>
            </a:r>
            <a:r>
              <a:rPr lang="en-US" sz="2000" spc="180" dirty="0" err="1">
                <a:cs typeface="Gill Sans MT"/>
              </a:rPr>
              <a:t>tumbuh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dengan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tetap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memperhatikan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tantangan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untuk</a:t>
            </a:r>
            <a:r>
              <a:rPr lang="en-US" sz="2000" spc="165" dirty="0">
                <a:cs typeface="Gill Sans MT"/>
              </a:rPr>
              <a:t>  </a:t>
            </a:r>
            <a:r>
              <a:rPr lang="en-US" sz="2000" spc="190" dirty="0" err="1">
                <a:cs typeface="Gill Sans MT"/>
              </a:rPr>
              <a:t>menunjukkan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50" dirty="0">
                <a:cs typeface="Gill Sans MT"/>
              </a:rPr>
              <a:t>ROI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baik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melalui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adopsi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pendekatan</a:t>
            </a:r>
            <a:r>
              <a:rPr lang="en-US" sz="2000" spc="150" dirty="0">
                <a:cs typeface="Gill Sans MT"/>
              </a:rPr>
              <a:t>  </a:t>
            </a:r>
            <a:r>
              <a:rPr lang="en-US" sz="2000" spc="140" dirty="0">
                <a:cs typeface="Gill Sans MT"/>
              </a:rPr>
              <a:t>agile.</a:t>
            </a:r>
            <a:endParaRPr lang="en-US" sz="2000" dirty="0">
              <a:cs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0" y="1409144"/>
            <a:ext cx="3351561" cy="3061698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370733" y="1531780"/>
            <a:ext cx="135881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prstClr val="black"/>
                </a:solidFill>
              </a:rPr>
              <a:t>Agile</a:t>
            </a:r>
            <a:endParaRPr lang="en-ID" sz="36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68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553" y="2396649"/>
            <a:ext cx="4823010" cy="1438761"/>
          </a:xfrm>
        </p:spPr>
        <p:txBody>
          <a:bodyPr>
            <a:normAutofit/>
          </a:bodyPr>
          <a:lstStyle/>
          <a:p>
            <a:r>
              <a:rPr lang="en-US" sz="8000" b="1" dirty="0"/>
              <a:t>THANKS</a:t>
            </a:r>
            <a:endParaRPr lang="en-ID" sz="8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7990F-2737-4CCA-ADFB-79165273C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8953" y="3742841"/>
            <a:ext cx="4310155" cy="1031408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/>
          <p:nvPr/>
        </p:nvSpPr>
        <p:spPr>
          <a:xfrm>
            <a:off x="915678" y="2461718"/>
            <a:ext cx="10947999" cy="1345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2000" spc="114" dirty="0">
                <a:cs typeface="Gill Sans MT"/>
              </a:rPr>
              <a:t>Konsep</a:t>
            </a:r>
            <a:r>
              <a:rPr sz="2000" spc="-20" dirty="0">
                <a:cs typeface="Gill Sans MT"/>
              </a:rPr>
              <a:t> </a:t>
            </a:r>
            <a:r>
              <a:rPr sz="2000" spc="195" dirty="0">
                <a:cs typeface="Gill Sans MT"/>
              </a:rPr>
              <a:t>dan</a:t>
            </a:r>
            <a:r>
              <a:rPr sz="2000" spc="-10" dirty="0">
                <a:cs typeface="Gill Sans MT"/>
              </a:rPr>
              <a:t> </a:t>
            </a:r>
            <a:r>
              <a:rPr sz="2000" spc="80" dirty="0">
                <a:cs typeface="Gill Sans MT"/>
              </a:rPr>
              <a:t>teori</a:t>
            </a:r>
            <a:r>
              <a:rPr sz="2000" spc="-15" dirty="0">
                <a:cs typeface="Gill Sans MT"/>
              </a:rPr>
              <a:t> </a:t>
            </a:r>
            <a:r>
              <a:rPr sz="2000" spc="195" dirty="0">
                <a:cs typeface="Gill Sans MT"/>
              </a:rPr>
              <a:t>dalam</a:t>
            </a:r>
            <a:r>
              <a:rPr sz="2000" spc="-20" dirty="0">
                <a:cs typeface="Gill Sans MT"/>
              </a:rPr>
              <a:t> </a:t>
            </a:r>
            <a:r>
              <a:rPr sz="2000" spc="185" dirty="0">
                <a:cs typeface="Gill Sans MT"/>
              </a:rPr>
              <a:t>manajemen</a:t>
            </a:r>
            <a:r>
              <a:rPr sz="2000" spc="-15" dirty="0">
                <a:cs typeface="Gill Sans MT"/>
              </a:rPr>
              <a:t> </a:t>
            </a:r>
            <a:r>
              <a:rPr sz="2000" spc="125" dirty="0">
                <a:cs typeface="Gill Sans MT"/>
              </a:rPr>
              <a:t>proyek</a:t>
            </a:r>
            <a:r>
              <a:rPr sz="2000" spc="-15" dirty="0">
                <a:cs typeface="Gill Sans MT"/>
              </a:rPr>
              <a:t> </a:t>
            </a:r>
            <a:r>
              <a:rPr sz="2000" spc="155" dirty="0">
                <a:cs typeface="Gill Sans MT"/>
              </a:rPr>
              <a:t>tidaklah</a:t>
            </a:r>
            <a:r>
              <a:rPr sz="2000" spc="-20" dirty="0">
                <a:cs typeface="Gill Sans MT"/>
              </a:rPr>
              <a:t> </a:t>
            </a:r>
            <a:r>
              <a:rPr sz="2000" spc="110" dirty="0">
                <a:cs typeface="Gill Sans MT"/>
              </a:rPr>
              <a:t>sulit,  </a:t>
            </a:r>
            <a:r>
              <a:rPr sz="2000" spc="195" dirty="0">
                <a:cs typeface="Gill Sans MT"/>
              </a:rPr>
              <a:t>yang </a:t>
            </a:r>
            <a:r>
              <a:rPr sz="2000" spc="105" dirty="0">
                <a:cs typeface="Gill Sans MT"/>
              </a:rPr>
              <a:t>tersulit </a:t>
            </a:r>
            <a:r>
              <a:rPr sz="2000" spc="185" dirty="0">
                <a:cs typeface="Gill Sans MT"/>
              </a:rPr>
              <a:t>adalah </a:t>
            </a:r>
            <a:r>
              <a:rPr sz="2000" spc="170" dirty="0">
                <a:cs typeface="Gill Sans MT"/>
              </a:rPr>
              <a:t>mengimplementasikannya </a:t>
            </a:r>
            <a:r>
              <a:rPr sz="2000" spc="195" dirty="0">
                <a:cs typeface="Gill Sans MT"/>
              </a:rPr>
              <a:t>dalam  </a:t>
            </a:r>
            <a:r>
              <a:rPr sz="2000" spc="180" dirty="0">
                <a:cs typeface="Gill Sans MT"/>
              </a:rPr>
              <a:t>lingkungan</a:t>
            </a:r>
            <a:r>
              <a:rPr sz="2000" spc="-15" dirty="0">
                <a:cs typeface="Gill Sans MT"/>
              </a:rPr>
              <a:t> </a:t>
            </a:r>
            <a:r>
              <a:rPr sz="2000" spc="120" dirty="0">
                <a:cs typeface="Gill Sans MT"/>
              </a:rPr>
              <a:t>proyek.</a:t>
            </a:r>
            <a:endParaRPr sz="2000" dirty="0">
              <a:cs typeface="Gill Sans MT"/>
            </a:endParaRPr>
          </a:p>
          <a:p>
            <a:pPr marL="241300" marR="20320" indent="-228600">
              <a:lnSpc>
                <a:spcPct val="101200"/>
              </a:lnSpc>
              <a:spcBef>
                <a:spcPts val="67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2000" spc="190" dirty="0">
                <a:cs typeface="Gill Sans MT"/>
              </a:rPr>
              <a:t>Banyak</a:t>
            </a:r>
            <a:r>
              <a:rPr sz="2000" spc="-30" dirty="0">
                <a:cs typeface="Gill Sans MT"/>
              </a:rPr>
              <a:t> </a:t>
            </a:r>
            <a:r>
              <a:rPr sz="2000" spc="180" dirty="0">
                <a:cs typeface="Gill Sans MT"/>
              </a:rPr>
              <a:t>hal</a:t>
            </a:r>
            <a:r>
              <a:rPr sz="2000" spc="-20" dirty="0">
                <a:cs typeface="Gill Sans MT"/>
              </a:rPr>
              <a:t> </a:t>
            </a:r>
            <a:r>
              <a:rPr sz="2000" spc="195" dirty="0">
                <a:cs typeface="Gill Sans MT"/>
              </a:rPr>
              <a:t>yang</a:t>
            </a:r>
            <a:r>
              <a:rPr sz="2000" spc="-20" dirty="0">
                <a:cs typeface="Gill Sans MT"/>
              </a:rPr>
              <a:t> </a:t>
            </a:r>
            <a:r>
              <a:rPr sz="2000" spc="165" dirty="0">
                <a:cs typeface="Gill Sans MT"/>
              </a:rPr>
              <a:t>harus</a:t>
            </a:r>
            <a:r>
              <a:rPr sz="2000" spc="-25" dirty="0">
                <a:cs typeface="Gill Sans MT"/>
              </a:rPr>
              <a:t> </a:t>
            </a:r>
            <a:r>
              <a:rPr sz="2000" spc="155" dirty="0">
                <a:cs typeface="Gill Sans MT"/>
              </a:rPr>
              <a:t>diperhatikan</a:t>
            </a:r>
            <a:r>
              <a:rPr sz="2000" spc="-15" dirty="0">
                <a:cs typeface="Gill Sans MT"/>
              </a:rPr>
              <a:t> </a:t>
            </a:r>
            <a:r>
              <a:rPr sz="2000" spc="114" dirty="0">
                <a:cs typeface="Gill Sans MT"/>
              </a:rPr>
              <a:t>oleh</a:t>
            </a:r>
            <a:r>
              <a:rPr sz="2000" spc="-15" dirty="0">
                <a:cs typeface="Gill Sans MT"/>
              </a:rPr>
              <a:t> </a:t>
            </a:r>
            <a:r>
              <a:rPr sz="2000" spc="175" dirty="0">
                <a:cs typeface="Gill Sans MT"/>
              </a:rPr>
              <a:t>manajer</a:t>
            </a:r>
            <a:r>
              <a:rPr sz="2000" spc="-15" dirty="0">
                <a:cs typeface="Gill Sans MT"/>
              </a:rPr>
              <a:t> </a:t>
            </a:r>
            <a:r>
              <a:rPr sz="2000" spc="125" dirty="0">
                <a:cs typeface="Gill Sans MT"/>
              </a:rPr>
              <a:t>proyek  </a:t>
            </a:r>
            <a:r>
              <a:rPr sz="2000" spc="165" dirty="0">
                <a:cs typeface="Gill Sans MT"/>
              </a:rPr>
              <a:t>untuk </a:t>
            </a:r>
            <a:r>
              <a:rPr sz="2000" spc="195" dirty="0">
                <a:cs typeface="Gill Sans MT"/>
              </a:rPr>
              <a:t>menangani </a:t>
            </a:r>
            <a:r>
              <a:rPr sz="2000" spc="120" dirty="0">
                <a:cs typeface="Gill Sans MT"/>
              </a:rPr>
              <a:t>tiap-tiap </a:t>
            </a:r>
            <a:r>
              <a:rPr sz="2000" spc="130" dirty="0">
                <a:cs typeface="Gill Sans MT"/>
              </a:rPr>
              <a:t>proyek </a:t>
            </a:r>
            <a:r>
              <a:rPr sz="2000" spc="195" dirty="0">
                <a:cs typeface="Gill Sans MT"/>
              </a:rPr>
              <a:t>yang </a:t>
            </a:r>
            <a:r>
              <a:rPr sz="2000" spc="155" dirty="0">
                <a:cs typeface="Gill Sans MT"/>
              </a:rPr>
              <a:t>unik,  </a:t>
            </a:r>
            <a:r>
              <a:rPr sz="2000" spc="165" dirty="0">
                <a:cs typeface="Gill Sans MT"/>
              </a:rPr>
              <a:t>diantaranya:</a:t>
            </a:r>
            <a:endParaRPr sz="2000" dirty="0">
              <a:cs typeface="Gill Sans MT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915678" y="4005577"/>
            <a:ext cx="5284015" cy="1412052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241935" indent="-229870">
              <a:lnSpc>
                <a:spcPct val="100000"/>
              </a:lnSpc>
              <a:spcBef>
                <a:spcPts val="515"/>
              </a:spcBef>
              <a:buClr>
                <a:srgbClr val="FF0000"/>
              </a:buClr>
              <a:buFont typeface="Arial"/>
              <a:buChar char="•"/>
              <a:tabLst>
                <a:tab pos="241935" algn="l"/>
                <a:tab pos="242570" algn="l"/>
              </a:tabLst>
            </a:pPr>
            <a:r>
              <a:rPr sz="2000" spc="135" dirty="0">
                <a:cs typeface="Gill Sans MT"/>
              </a:rPr>
              <a:t>Penggunaan </a:t>
            </a:r>
            <a:r>
              <a:rPr sz="2000" spc="110" dirty="0">
                <a:cs typeface="Gill Sans MT"/>
              </a:rPr>
              <a:t>pendekatan</a:t>
            </a:r>
            <a:r>
              <a:rPr sz="2000" spc="-165" dirty="0">
                <a:cs typeface="Gill Sans MT"/>
              </a:rPr>
              <a:t> </a:t>
            </a:r>
            <a:r>
              <a:rPr sz="2000" spc="85" dirty="0">
                <a:cs typeface="Gill Sans MT"/>
              </a:rPr>
              <a:t>sistem</a:t>
            </a:r>
            <a:endParaRPr sz="2000" dirty="0">
              <a:cs typeface="Gill Sans MT"/>
            </a:endParaRPr>
          </a:p>
          <a:p>
            <a:pPr marL="241935" indent="-229870">
              <a:lnSpc>
                <a:spcPct val="100000"/>
              </a:lnSpc>
              <a:spcBef>
                <a:spcPts val="415"/>
              </a:spcBef>
              <a:buClr>
                <a:srgbClr val="FF0000"/>
              </a:buClr>
              <a:buFont typeface="Arial"/>
              <a:buChar char="•"/>
              <a:tabLst>
                <a:tab pos="241935" algn="l"/>
                <a:tab pos="242570" algn="l"/>
              </a:tabLst>
            </a:pPr>
            <a:r>
              <a:rPr sz="2000" spc="145" dirty="0">
                <a:cs typeface="Gill Sans MT"/>
              </a:rPr>
              <a:t>Pemahaman </a:t>
            </a:r>
            <a:r>
              <a:rPr sz="2000" spc="105" dirty="0">
                <a:cs typeface="Gill Sans MT"/>
              </a:rPr>
              <a:t>kultur</a:t>
            </a:r>
            <a:r>
              <a:rPr sz="2000" spc="-190" dirty="0">
                <a:cs typeface="Gill Sans MT"/>
              </a:rPr>
              <a:t> </a:t>
            </a:r>
            <a:r>
              <a:rPr sz="2000" spc="105" dirty="0">
                <a:cs typeface="Gill Sans MT"/>
              </a:rPr>
              <a:t>organisasi</a:t>
            </a:r>
            <a:endParaRPr sz="2000" dirty="0">
              <a:cs typeface="Gill Sans MT"/>
            </a:endParaRPr>
          </a:p>
          <a:p>
            <a:pPr marL="241935" marR="316865" indent="-229870">
              <a:lnSpc>
                <a:spcPct val="101899"/>
              </a:lnSpc>
              <a:spcBef>
                <a:spcPts val="395"/>
              </a:spcBef>
              <a:buClr>
                <a:srgbClr val="FF0000"/>
              </a:buClr>
              <a:buFont typeface="Arial"/>
              <a:buChar char="•"/>
              <a:tabLst>
                <a:tab pos="241935" algn="l"/>
                <a:tab pos="242570" algn="l"/>
              </a:tabLst>
            </a:pPr>
            <a:r>
              <a:rPr sz="2000" spc="120" dirty="0">
                <a:cs typeface="Gill Sans MT"/>
              </a:rPr>
              <a:t>Penyesuaian </a:t>
            </a:r>
            <a:r>
              <a:rPr sz="2000" spc="100" dirty="0">
                <a:cs typeface="Gill Sans MT"/>
              </a:rPr>
              <a:t>siklus</a:t>
            </a:r>
            <a:r>
              <a:rPr sz="2000" spc="-175" dirty="0">
                <a:cs typeface="Gill Sans MT"/>
              </a:rPr>
              <a:t> </a:t>
            </a:r>
            <a:r>
              <a:rPr sz="2000" spc="105" dirty="0">
                <a:cs typeface="Gill Sans MT"/>
              </a:rPr>
              <a:t>produk  </a:t>
            </a:r>
            <a:r>
              <a:rPr sz="2000" spc="130" dirty="0">
                <a:cs typeface="Gill Sans MT"/>
              </a:rPr>
              <a:t>dengan </a:t>
            </a:r>
            <a:r>
              <a:rPr sz="2000" spc="135" dirty="0">
                <a:cs typeface="Gill Sans MT"/>
              </a:rPr>
              <a:t>lingkungan</a:t>
            </a:r>
            <a:r>
              <a:rPr sz="2000" spc="-215" dirty="0">
                <a:cs typeface="Gill Sans MT"/>
              </a:rPr>
              <a:t> </a:t>
            </a:r>
            <a:r>
              <a:rPr sz="2000" spc="95" dirty="0">
                <a:cs typeface="Gill Sans MT"/>
              </a:rPr>
              <a:t>proyek</a:t>
            </a:r>
            <a:endParaRPr sz="2000" dirty="0">
              <a:cs typeface="Gill Sans MT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6548285" y="4005577"/>
            <a:ext cx="4743272" cy="1412052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241935" indent="-229870">
              <a:lnSpc>
                <a:spcPct val="100000"/>
              </a:lnSpc>
              <a:spcBef>
                <a:spcPts val="515"/>
              </a:spcBef>
              <a:buClr>
                <a:srgbClr val="FF0000"/>
              </a:buClr>
              <a:buFont typeface="Arial"/>
              <a:buChar char="•"/>
              <a:tabLst>
                <a:tab pos="241935" algn="l"/>
                <a:tab pos="242570" algn="l"/>
              </a:tabLst>
            </a:pPr>
            <a:r>
              <a:rPr sz="2000" spc="110" dirty="0">
                <a:solidFill>
                  <a:srgbClr val="434343"/>
                </a:solidFill>
                <a:cs typeface="Gill Sans MT"/>
              </a:rPr>
              <a:t>Pengelolaan</a:t>
            </a:r>
            <a:r>
              <a:rPr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85" dirty="0">
                <a:solidFill>
                  <a:srgbClr val="434343"/>
                </a:solidFill>
                <a:cs typeface="Gill Sans MT"/>
              </a:rPr>
              <a:t>stakeholders</a:t>
            </a:r>
            <a:endParaRPr sz="2000" dirty="0">
              <a:cs typeface="Gill Sans MT"/>
            </a:endParaRPr>
          </a:p>
          <a:p>
            <a:pPr marL="241935" indent="-229870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241935" algn="l"/>
                <a:tab pos="242570" algn="l"/>
              </a:tabLst>
            </a:pPr>
            <a:r>
              <a:rPr sz="2000" spc="145" dirty="0">
                <a:solidFill>
                  <a:srgbClr val="FF0000"/>
                </a:solidFill>
                <a:cs typeface="Gill Sans MT"/>
              </a:rPr>
              <a:t>Pemahaman</a:t>
            </a:r>
            <a:r>
              <a:rPr sz="2000" spc="-15" dirty="0">
                <a:solidFill>
                  <a:srgbClr val="FF0000"/>
                </a:solidFill>
                <a:cs typeface="Gill Sans MT"/>
              </a:rPr>
              <a:t> </a:t>
            </a:r>
            <a:r>
              <a:rPr sz="2000" spc="85" dirty="0">
                <a:solidFill>
                  <a:srgbClr val="FF0000"/>
                </a:solidFill>
                <a:cs typeface="Gill Sans MT"/>
              </a:rPr>
              <a:t>konteks</a:t>
            </a:r>
            <a:r>
              <a:rPr sz="2000" spc="-15" dirty="0">
                <a:solidFill>
                  <a:srgbClr val="FF0000"/>
                </a:solidFill>
                <a:cs typeface="Gill Sans MT"/>
              </a:rPr>
              <a:t> </a:t>
            </a:r>
            <a:r>
              <a:rPr sz="2000" spc="95" dirty="0">
                <a:solidFill>
                  <a:srgbClr val="FF0000"/>
                </a:solidFill>
                <a:cs typeface="Gill Sans MT"/>
              </a:rPr>
              <a:t>proyek</a:t>
            </a:r>
            <a:r>
              <a:rPr sz="2000" spc="-25" dirty="0">
                <a:solidFill>
                  <a:srgbClr val="FF0000"/>
                </a:solidFill>
                <a:cs typeface="Gill Sans MT"/>
              </a:rPr>
              <a:t> </a:t>
            </a:r>
            <a:r>
              <a:rPr sz="2000" spc="70" dirty="0">
                <a:solidFill>
                  <a:srgbClr val="FF0000"/>
                </a:solidFill>
                <a:cs typeface="Gill Sans MT"/>
              </a:rPr>
              <a:t>IT</a:t>
            </a:r>
            <a:endParaRPr sz="2000" dirty="0">
              <a:cs typeface="Gill Sans MT"/>
            </a:endParaRPr>
          </a:p>
          <a:p>
            <a:pPr marL="241935" marR="5080" indent="-229870">
              <a:lnSpc>
                <a:spcPct val="101899"/>
              </a:lnSpc>
              <a:spcBef>
                <a:spcPts val="395"/>
              </a:spcBef>
              <a:buClr>
                <a:srgbClr val="FF0000"/>
              </a:buClr>
              <a:buFont typeface="Arial"/>
              <a:buChar char="•"/>
              <a:tabLst>
                <a:tab pos="241935" algn="l"/>
                <a:tab pos="242570" algn="l"/>
              </a:tabLst>
            </a:pPr>
            <a:r>
              <a:rPr sz="2000" spc="130" dirty="0">
                <a:solidFill>
                  <a:srgbClr val="434343"/>
                </a:solidFill>
                <a:cs typeface="Gill Sans MT"/>
              </a:rPr>
              <a:t>Peninjauan</a:t>
            </a:r>
            <a:r>
              <a:rPr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85" dirty="0">
                <a:solidFill>
                  <a:srgbClr val="434343"/>
                </a:solidFill>
                <a:cs typeface="Gill Sans MT"/>
              </a:rPr>
              <a:t>trend</a:t>
            </a:r>
            <a:r>
              <a:rPr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95" dirty="0">
                <a:solidFill>
                  <a:srgbClr val="434343"/>
                </a:solidFill>
                <a:cs typeface="Gill Sans MT"/>
              </a:rPr>
              <a:t>terbaru</a:t>
            </a:r>
            <a:r>
              <a:rPr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80" dirty="0">
                <a:solidFill>
                  <a:srgbClr val="434343"/>
                </a:solidFill>
                <a:cs typeface="Gill Sans MT"/>
              </a:rPr>
              <a:t>terkait  </a:t>
            </a:r>
            <a:r>
              <a:rPr sz="2000" spc="135" dirty="0">
                <a:solidFill>
                  <a:srgbClr val="434343"/>
                </a:solidFill>
                <a:cs typeface="Gill Sans MT"/>
              </a:rPr>
              <a:t>manajemen </a:t>
            </a:r>
            <a:r>
              <a:rPr sz="2000" spc="95" dirty="0">
                <a:solidFill>
                  <a:srgbClr val="434343"/>
                </a:solidFill>
                <a:cs typeface="Gill Sans MT"/>
              </a:rPr>
              <a:t>proyek</a:t>
            </a:r>
            <a:r>
              <a:rPr sz="2000" spc="-155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70" dirty="0">
                <a:solidFill>
                  <a:srgbClr val="434343"/>
                </a:solidFill>
                <a:cs typeface="Gill Sans MT"/>
              </a:rPr>
              <a:t>IT</a:t>
            </a:r>
            <a:endParaRPr sz="2000" dirty="0">
              <a:cs typeface="Gill Sans MT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1060945" y="1303310"/>
            <a:ext cx="7128505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0070C0"/>
                </a:solidFill>
              </a:rPr>
              <a:t>Tinjauan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Sistem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dalam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Manajemen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Proyek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5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1060945" y="1303310"/>
            <a:ext cx="7128505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lang="en-US" sz="3200" spc="110" dirty="0">
                <a:latin typeface="Calibri"/>
                <a:cs typeface="Calibri"/>
              </a:rPr>
              <a:t>ANALISA </a:t>
            </a:r>
            <a:r>
              <a:rPr lang="en-US" sz="3200" spc="120" dirty="0">
                <a:latin typeface="Calibri"/>
                <a:cs typeface="Calibri"/>
              </a:rPr>
              <a:t>THREE-SPHERE</a:t>
            </a:r>
            <a:r>
              <a:rPr lang="en-US" sz="3200" spc="-110" dirty="0">
                <a:latin typeface="Calibri"/>
                <a:cs typeface="Calibri"/>
              </a:rPr>
              <a:t> </a:t>
            </a:r>
            <a:r>
              <a:rPr lang="en-US" sz="3200" spc="110" dirty="0">
                <a:latin typeface="Calibri"/>
                <a:cs typeface="Calibri"/>
              </a:rPr>
              <a:t>MODEL  (CONTOH </a:t>
            </a:r>
            <a:r>
              <a:rPr lang="en-US" sz="3200" spc="114" dirty="0">
                <a:latin typeface="Calibri"/>
                <a:cs typeface="Calibri"/>
              </a:rPr>
              <a:t>KASUS PENGADAAN  </a:t>
            </a:r>
            <a:r>
              <a:rPr lang="en-US" sz="3200" spc="105" dirty="0">
                <a:latin typeface="Calibri"/>
                <a:cs typeface="Calibri"/>
              </a:rPr>
              <a:t>TABLET </a:t>
            </a:r>
            <a:r>
              <a:rPr lang="en-US" sz="3200" spc="80" dirty="0">
                <a:latin typeface="Calibri"/>
                <a:cs typeface="Calibri"/>
              </a:rPr>
              <a:t>DI</a:t>
            </a:r>
            <a:r>
              <a:rPr lang="en-US" sz="3200" spc="-75" dirty="0">
                <a:latin typeface="Calibri"/>
                <a:cs typeface="Calibri"/>
              </a:rPr>
              <a:t> </a:t>
            </a:r>
            <a:r>
              <a:rPr lang="en-US" sz="3200" spc="95" dirty="0">
                <a:latin typeface="Calibri"/>
                <a:cs typeface="Calibri"/>
              </a:rPr>
              <a:t>KAMPUS)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9892" y="2263227"/>
            <a:ext cx="10476932" cy="2845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6375" marR="5080" indent="-194310">
              <a:lnSpc>
                <a:spcPct val="101400"/>
              </a:lnSpc>
              <a:spcBef>
                <a:spcPts val="9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07010" algn="l"/>
              </a:tabLst>
            </a:pPr>
            <a:r>
              <a:rPr lang="en-US" sz="2000" spc="170" dirty="0" err="1">
                <a:cs typeface="Gill Sans MT"/>
              </a:rPr>
              <a:t>Meskipun</a:t>
            </a:r>
            <a:r>
              <a:rPr lang="en-US" sz="2000" spc="17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bersifat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unik</a:t>
            </a:r>
            <a:r>
              <a:rPr lang="en-US" sz="2000" spc="155" dirty="0">
                <a:cs typeface="Gill Sans MT"/>
              </a:rPr>
              <a:t>, </a:t>
            </a:r>
            <a:r>
              <a:rPr lang="en-US" sz="2000" spc="195" dirty="0" err="1">
                <a:cs typeface="Gill Sans MT"/>
              </a:rPr>
              <a:t>bukan</a:t>
            </a:r>
            <a:r>
              <a:rPr lang="en-US" sz="2000" spc="19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berarti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130" dirty="0">
                <a:cs typeface="Gill Sans MT"/>
              </a:rPr>
              <a:t>  </a:t>
            </a:r>
            <a:r>
              <a:rPr lang="en-US" sz="2000" spc="165" dirty="0" err="1">
                <a:cs typeface="Gill Sans MT"/>
              </a:rPr>
              <a:t>harus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dikerjakan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secara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terpisah</a:t>
            </a:r>
            <a:r>
              <a:rPr lang="en-US" sz="2000" spc="114" dirty="0">
                <a:cs typeface="Gill Sans MT"/>
              </a:rPr>
              <a:t>/</a:t>
            </a:r>
            <a:r>
              <a:rPr lang="en-US" sz="2000" spc="114" dirty="0" err="1">
                <a:cs typeface="Gill Sans MT"/>
              </a:rPr>
              <a:t>terisolasi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dari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organisasi</a:t>
            </a:r>
            <a:r>
              <a:rPr lang="en-US" sz="2000" spc="13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06375" marR="38100" indent="-194310">
              <a:lnSpc>
                <a:spcPct val="101400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07010" algn="l"/>
              </a:tabLst>
            </a:pP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65" dirty="0" err="1">
                <a:cs typeface="Gill Sans MT"/>
              </a:rPr>
              <a:t>harus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beroperasi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19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lingkungan</a:t>
            </a:r>
            <a:r>
              <a:rPr lang="en-US" sz="2000" spc="18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organisasi</a:t>
            </a:r>
            <a:r>
              <a:rPr lang="en-US" sz="2000" spc="145" dirty="0">
                <a:cs typeface="Gill Sans MT"/>
              </a:rPr>
              <a:t>  </a:t>
            </a:r>
            <a:r>
              <a:rPr lang="en-US" sz="2000" spc="195" dirty="0">
                <a:cs typeface="Gill Sans MT"/>
              </a:rPr>
              <a:t>yang </a:t>
            </a:r>
            <a:r>
              <a:rPr lang="en-US" sz="2000" spc="160" dirty="0" err="1">
                <a:cs typeface="Gill Sans MT"/>
              </a:rPr>
              <a:t>luas</a:t>
            </a:r>
            <a:r>
              <a:rPr lang="en-US" sz="2000" spc="16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19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manajer</a:t>
            </a:r>
            <a:r>
              <a:rPr lang="en-US" sz="2000" spc="17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12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perlu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mempertimbang</a:t>
            </a:r>
            <a:r>
              <a:rPr lang="en-US" sz="2000" spc="155" dirty="0">
                <a:cs typeface="Gill Sans MT"/>
              </a:rPr>
              <a:t>-  </a:t>
            </a:r>
            <a:r>
              <a:rPr lang="en-US" sz="2000" spc="200" dirty="0" err="1">
                <a:cs typeface="Gill Sans MT"/>
              </a:rPr>
              <a:t>kannya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konteks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organisasi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luas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5" dirty="0">
                <a:cs typeface="Gill Sans MT"/>
              </a:rPr>
              <a:t>(</a:t>
            </a:r>
            <a:r>
              <a:rPr lang="en-US" sz="2000" i="1" spc="15" dirty="0">
                <a:cs typeface="Bookman Old Style"/>
              </a:rPr>
              <a:t>holistic</a:t>
            </a:r>
            <a:r>
              <a:rPr lang="en-US" sz="2000" i="1" spc="-55" dirty="0">
                <a:cs typeface="Bookman Old Style"/>
              </a:rPr>
              <a:t> </a:t>
            </a:r>
            <a:r>
              <a:rPr lang="en-US" sz="2000" i="1" spc="5" dirty="0">
                <a:cs typeface="Bookman Old Style"/>
              </a:rPr>
              <a:t>view</a:t>
            </a:r>
            <a:r>
              <a:rPr lang="en-US" sz="2000" spc="5" dirty="0">
                <a:cs typeface="Gill Sans MT"/>
              </a:rPr>
              <a:t>).</a:t>
            </a:r>
            <a:endParaRPr lang="en-US" sz="2000" dirty="0">
              <a:cs typeface="Gill Sans MT"/>
            </a:endParaRPr>
          </a:p>
          <a:p>
            <a:pPr marL="207010" indent="-194310">
              <a:lnSpc>
                <a:spcPct val="100000"/>
              </a:lnSpc>
              <a:spcBef>
                <a:spcPts val="68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07010" algn="l"/>
              </a:tabLst>
            </a:pPr>
            <a:r>
              <a:rPr lang="en-US" sz="2000" spc="140" dirty="0" err="1">
                <a:cs typeface="Gill Sans MT"/>
              </a:rPr>
              <a:t>Seorang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manajer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perlu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berpikir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secara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sistem</a:t>
            </a:r>
            <a:r>
              <a:rPr lang="en-US" sz="2000" spc="114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06375" marR="818515" indent="-194310">
              <a:lnSpc>
                <a:spcPct val="101400"/>
              </a:lnSpc>
              <a:spcBef>
                <a:spcPts val="66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07010" algn="l"/>
              </a:tabLst>
            </a:pPr>
            <a:r>
              <a:rPr lang="en-US" sz="2000" spc="135" dirty="0" err="1">
                <a:cs typeface="Gill Sans MT"/>
              </a:rPr>
              <a:t>Berpikir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secara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sistem</a:t>
            </a:r>
            <a:r>
              <a:rPr lang="en-US" sz="2000" spc="-4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diartikan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sebagai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memiliki</a:t>
            </a:r>
            <a:r>
              <a:rPr lang="en-US" sz="2000" spc="170" dirty="0">
                <a:cs typeface="Gill Sans MT"/>
              </a:rPr>
              <a:t>  </a:t>
            </a:r>
            <a:r>
              <a:rPr lang="en-US" sz="2000" spc="200" dirty="0" err="1">
                <a:cs typeface="Gill Sans MT"/>
              </a:rPr>
              <a:t>pandangan</a:t>
            </a:r>
            <a:r>
              <a:rPr lang="en-US" sz="2000" spc="200" dirty="0">
                <a:cs typeface="Gill Sans MT"/>
              </a:rPr>
              <a:t> </a:t>
            </a:r>
            <a:r>
              <a:rPr lang="en-US" sz="2000" spc="195" dirty="0">
                <a:cs typeface="Gill Sans MT"/>
              </a:rPr>
              <a:t>yang </a:t>
            </a:r>
            <a:r>
              <a:rPr lang="en-US" sz="2000" spc="95" dirty="0" err="1">
                <a:cs typeface="Gill Sans MT"/>
              </a:rPr>
              <a:t>menyeluruh</a:t>
            </a:r>
            <a:r>
              <a:rPr lang="en-US" sz="2000" spc="95" dirty="0">
                <a:cs typeface="Gill Sans MT"/>
              </a:rPr>
              <a:t>/</a:t>
            </a:r>
            <a:r>
              <a:rPr lang="en-US" sz="2000" i="1" spc="95" dirty="0">
                <a:cs typeface="Bookman Old Style"/>
              </a:rPr>
              <a:t>holistic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195" dirty="0">
                <a:cs typeface="Gill Sans MT"/>
              </a:rPr>
              <a:t>  </a:t>
            </a:r>
            <a:r>
              <a:rPr lang="en-US" sz="2000" spc="180" dirty="0" err="1">
                <a:cs typeface="Gill Sans MT"/>
              </a:rPr>
              <a:t>melaksanakan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proyek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konteks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organisasi</a:t>
            </a:r>
            <a:r>
              <a:rPr lang="en-US" sz="2000" spc="14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56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29785" y="1295818"/>
            <a:ext cx="5264841" cy="160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APA ITU </a:t>
            </a:r>
            <a:br>
              <a:rPr lang="en-US" sz="3200" dirty="0"/>
            </a:br>
            <a:r>
              <a:rPr lang="en-US" sz="4900" i="1" dirty="0" err="1"/>
              <a:t>Pendekatan</a:t>
            </a:r>
            <a:r>
              <a:rPr lang="en-US" sz="4900" i="1" dirty="0"/>
              <a:t> </a:t>
            </a:r>
            <a:r>
              <a:rPr lang="en-US" sz="4900" i="1" dirty="0" err="1"/>
              <a:t>Sistem</a:t>
            </a:r>
            <a:r>
              <a:rPr lang="en-US" sz="4900" i="1" dirty="0"/>
              <a:t>?</a:t>
            </a:r>
            <a:endParaRPr lang="en-ID" sz="3200" i="1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7E1E322-BEE8-4FB0-B787-B5738A5B1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7" y="3814618"/>
            <a:ext cx="3228975" cy="4951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462" y="1124368"/>
            <a:ext cx="5665289" cy="5665289"/>
          </a:xfrm>
          <a:prstGeom prst="rect">
            <a:avLst/>
          </a:prstGeom>
        </p:spPr>
      </p:pic>
      <p:sp>
        <p:nvSpPr>
          <p:cNvPr id="8" name="object 3"/>
          <p:cNvSpPr txBox="1"/>
          <p:nvPr/>
        </p:nvSpPr>
        <p:spPr>
          <a:xfrm>
            <a:off x="4629785" y="3311380"/>
            <a:ext cx="7233892" cy="9347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6375" marR="5080" indent="-194310">
              <a:lnSpc>
                <a:spcPct val="101400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07010" algn="l"/>
              </a:tabLst>
            </a:pPr>
            <a:r>
              <a:rPr sz="2000" spc="155" dirty="0">
                <a:solidFill>
                  <a:srgbClr val="434343"/>
                </a:solidFill>
                <a:cs typeface="Gill Sans MT"/>
              </a:rPr>
              <a:t>Pendekatan</a:t>
            </a:r>
            <a:r>
              <a:rPr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20" dirty="0">
                <a:solidFill>
                  <a:srgbClr val="434343"/>
                </a:solidFill>
                <a:cs typeface="Gill Sans MT"/>
              </a:rPr>
              <a:t>sistem</a:t>
            </a:r>
            <a:r>
              <a:rPr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85" dirty="0">
                <a:solidFill>
                  <a:srgbClr val="434343"/>
                </a:solidFill>
                <a:cs typeface="Gill Sans MT"/>
              </a:rPr>
              <a:t>muncul</a:t>
            </a:r>
            <a:r>
              <a:rPr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85" dirty="0">
                <a:solidFill>
                  <a:srgbClr val="434343"/>
                </a:solidFill>
                <a:cs typeface="Gill Sans MT"/>
              </a:rPr>
              <a:t>pada</a:t>
            </a:r>
            <a:r>
              <a:rPr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70" dirty="0">
                <a:solidFill>
                  <a:srgbClr val="434343"/>
                </a:solidFill>
                <a:cs typeface="Gill Sans MT"/>
              </a:rPr>
              <a:t>tahun</a:t>
            </a:r>
            <a:r>
              <a:rPr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10" dirty="0">
                <a:solidFill>
                  <a:srgbClr val="434343"/>
                </a:solidFill>
                <a:cs typeface="Gill Sans MT"/>
              </a:rPr>
              <a:t>1950-an</a:t>
            </a:r>
            <a:r>
              <a:rPr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65" dirty="0">
                <a:solidFill>
                  <a:srgbClr val="434343"/>
                </a:solidFill>
                <a:cs typeface="Gill Sans MT"/>
              </a:rPr>
              <a:t>untuk  </a:t>
            </a:r>
            <a:r>
              <a:rPr sz="2000" spc="190" dirty="0">
                <a:solidFill>
                  <a:srgbClr val="434343"/>
                </a:solidFill>
                <a:cs typeface="Gill Sans MT"/>
              </a:rPr>
              <a:t>menggambarkan</a:t>
            </a:r>
            <a:r>
              <a:rPr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55" dirty="0">
                <a:solidFill>
                  <a:srgbClr val="434343"/>
                </a:solidFill>
                <a:cs typeface="Gill Sans MT"/>
              </a:rPr>
              <a:t>pendekatan</a:t>
            </a:r>
            <a:r>
              <a:rPr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95" dirty="0">
                <a:solidFill>
                  <a:srgbClr val="434343"/>
                </a:solidFill>
                <a:cs typeface="Gill Sans MT"/>
              </a:rPr>
              <a:t>yang</a:t>
            </a:r>
            <a:r>
              <a:rPr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45" dirty="0">
                <a:solidFill>
                  <a:srgbClr val="434343"/>
                </a:solidFill>
                <a:cs typeface="Gill Sans MT"/>
              </a:rPr>
              <a:t>lebih</a:t>
            </a:r>
            <a:r>
              <a:rPr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50" dirty="0">
                <a:solidFill>
                  <a:srgbClr val="434343"/>
                </a:solidFill>
                <a:cs typeface="Gill Sans MT"/>
              </a:rPr>
              <a:t>analitis</a:t>
            </a:r>
            <a:r>
              <a:rPr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95" dirty="0">
                <a:solidFill>
                  <a:srgbClr val="434343"/>
                </a:solidFill>
                <a:cs typeface="Gill Sans MT"/>
              </a:rPr>
              <a:t>dalam  </a:t>
            </a:r>
            <a:r>
              <a:rPr sz="2000" spc="155" dirty="0">
                <a:solidFill>
                  <a:srgbClr val="434343"/>
                </a:solidFill>
                <a:cs typeface="Gill Sans MT"/>
              </a:rPr>
              <a:t>pengelolaan</a:t>
            </a:r>
            <a:r>
              <a:rPr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95" dirty="0">
                <a:solidFill>
                  <a:srgbClr val="434343"/>
                </a:solidFill>
                <a:cs typeface="Gill Sans MT"/>
              </a:rPr>
              <a:t>dan</a:t>
            </a:r>
            <a:r>
              <a:rPr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70" dirty="0">
                <a:solidFill>
                  <a:srgbClr val="434343"/>
                </a:solidFill>
                <a:cs typeface="Gill Sans MT"/>
              </a:rPr>
              <a:t>pemecahan</a:t>
            </a:r>
            <a:r>
              <a:rPr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90" dirty="0">
                <a:solidFill>
                  <a:srgbClr val="434343"/>
                </a:solidFill>
                <a:cs typeface="Gill Sans MT"/>
              </a:rPr>
              <a:t>masalah</a:t>
            </a:r>
            <a:r>
              <a:rPr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95" dirty="0">
                <a:solidFill>
                  <a:srgbClr val="434343"/>
                </a:solidFill>
                <a:cs typeface="Gill Sans MT"/>
              </a:rPr>
              <a:t>yang</a:t>
            </a:r>
            <a:r>
              <a:rPr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2000" spc="135" dirty="0" err="1">
                <a:solidFill>
                  <a:srgbClr val="434343"/>
                </a:solidFill>
                <a:cs typeface="Gill Sans MT"/>
              </a:rPr>
              <a:t>kompleks</a:t>
            </a:r>
            <a:r>
              <a:rPr sz="2000" spc="135" dirty="0">
                <a:solidFill>
                  <a:srgbClr val="434343"/>
                </a:solidFill>
                <a:cs typeface="Gill Sans MT"/>
              </a:rPr>
              <a:t>.</a:t>
            </a:r>
            <a:endParaRPr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9582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8012" y="1752061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Pendekatan</a:t>
            </a:r>
            <a:r>
              <a:rPr lang="en-US" sz="3600" i="1" dirty="0"/>
              <a:t> </a:t>
            </a:r>
            <a:r>
              <a:rPr lang="en-US" sz="3600" i="1" dirty="0" err="1"/>
              <a:t>Sistem</a:t>
            </a:r>
            <a:r>
              <a:rPr lang="en-US" sz="3600" i="1" dirty="0"/>
              <a:t>?</a:t>
            </a:r>
            <a:endParaRPr lang="en-ID" sz="3600" i="1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7E1E322-BEE8-4FB0-B787-B5738A5B1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901" y="3960251"/>
            <a:ext cx="3228975" cy="4951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0" y="2333738"/>
            <a:ext cx="3441695" cy="34416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29698" y="4609186"/>
            <a:ext cx="6096000" cy="15029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marR="99695">
              <a:lnSpc>
                <a:spcPct val="100000"/>
              </a:lnSpc>
              <a:spcBef>
                <a:spcPts val="195"/>
              </a:spcBef>
            </a:pPr>
            <a:r>
              <a:rPr lang="en-US" b="1" spc="60" dirty="0" err="1">
                <a:latin typeface="Gill Sans MT"/>
                <a:cs typeface="Gill Sans MT"/>
              </a:rPr>
              <a:t>Analisa</a:t>
            </a:r>
            <a:r>
              <a:rPr lang="en-US" b="1" spc="60" dirty="0">
                <a:latin typeface="Gill Sans MT"/>
                <a:cs typeface="Gill Sans MT"/>
              </a:rPr>
              <a:t> </a:t>
            </a:r>
            <a:r>
              <a:rPr lang="en-US" b="1" spc="60" dirty="0" err="1">
                <a:latin typeface="Gill Sans MT"/>
                <a:cs typeface="Gill Sans MT"/>
              </a:rPr>
              <a:t>s</a:t>
            </a:r>
            <a:r>
              <a:rPr lang="en-US" b="1" spc="40" dirty="0" err="1">
                <a:latin typeface="Gill Sans MT"/>
                <a:cs typeface="Gill Sans MT"/>
              </a:rPr>
              <a:t>istem</a:t>
            </a:r>
            <a:r>
              <a:rPr lang="en-US" spc="40" dirty="0">
                <a:latin typeface="Gill Sans MT"/>
                <a:cs typeface="Gill Sans MT"/>
              </a:rPr>
              <a:t>,  </a:t>
            </a:r>
          </a:p>
          <a:p>
            <a:pPr marL="114300" marR="99695">
              <a:lnSpc>
                <a:spcPct val="100000"/>
              </a:lnSpc>
              <a:spcBef>
                <a:spcPts val="195"/>
              </a:spcBef>
            </a:pPr>
            <a:r>
              <a:rPr lang="en-US" spc="100" dirty="0" err="1">
                <a:latin typeface="Gill Sans MT"/>
                <a:cs typeface="Gill Sans MT"/>
              </a:rPr>
              <a:t>pendekatan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75" dirty="0">
                <a:latin typeface="Gill Sans MT"/>
                <a:cs typeface="Gill Sans MT"/>
              </a:rPr>
              <a:t>problem-  </a:t>
            </a:r>
            <a:r>
              <a:rPr lang="en-US" spc="95" dirty="0">
                <a:latin typeface="Gill Sans MT"/>
                <a:cs typeface="Gill Sans MT"/>
              </a:rPr>
              <a:t>solving </a:t>
            </a:r>
            <a:r>
              <a:rPr lang="en-US" spc="125" dirty="0">
                <a:latin typeface="Gill Sans MT"/>
                <a:cs typeface="Gill Sans MT"/>
              </a:rPr>
              <a:t>yang </a:t>
            </a:r>
            <a:r>
              <a:rPr lang="en-US" spc="95" dirty="0" err="1">
                <a:latin typeface="Gill Sans MT"/>
                <a:cs typeface="Gill Sans MT"/>
              </a:rPr>
              <a:t>meliputi</a:t>
            </a:r>
            <a:r>
              <a:rPr lang="en-US" spc="95" dirty="0">
                <a:latin typeface="Gill Sans MT"/>
                <a:cs typeface="Gill Sans MT"/>
              </a:rPr>
              <a:t>  </a:t>
            </a:r>
            <a:r>
              <a:rPr lang="en-US" spc="95" dirty="0" err="1">
                <a:latin typeface="Gill Sans MT"/>
                <a:cs typeface="Gill Sans MT"/>
              </a:rPr>
              <a:t>identifikasi</a:t>
            </a:r>
            <a:r>
              <a:rPr lang="en-US" spc="95" dirty="0">
                <a:latin typeface="Gill Sans MT"/>
                <a:cs typeface="Gill Sans MT"/>
              </a:rPr>
              <a:t> </a:t>
            </a:r>
            <a:r>
              <a:rPr lang="en-US" spc="110" dirty="0" err="1">
                <a:latin typeface="Gill Sans MT"/>
                <a:cs typeface="Gill Sans MT"/>
              </a:rPr>
              <a:t>lingkup</a:t>
            </a:r>
            <a:r>
              <a:rPr lang="en-US" spc="110" dirty="0">
                <a:latin typeface="Gill Sans MT"/>
                <a:cs typeface="Gill Sans MT"/>
              </a:rPr>
              <a:t>  </a:t>
            </a:r>
            <a:r>
              <a:rPr lang="en-US" spc="65" dirty="0" err="1">
                <a:latin typeface="Gill Sans MT"/>
                <a:cs typeface="Gill Sans MT"/>
              </a:rPr>
              <a:t>sistem</a:t>
            </a:r>
            <a:r>
              <a:rPr lang="en-US" spc="65" dirty="0">
                <a:latin typeface="Gill Sans MT"/>
                <a:cs typeface="Gill Sans MT"/>
              </a:rPr>
              <a:t>, </a:t>
            </a:r>
            <a:r>
              <a:rPr lang="en-US" spc="110" dirty="0" err="1">
                <a:latin typeface="Gill Sans MT"/>
                <a:cs typeface="Gill Sans MT"/>
              </a:rPr>
              <a:t>pemecahan</a:t>
            </a:r>
            <a:r>
              <a:rPr lang="en-US" spc="-150" dirty="0">
                <a:latin typeface="Gill Sans MT"/>
                <a:cs typeface="Gill Sans MT"/>
              </a:rPr>
              <a:t> </a:t>
            </a:r>
            <a:r>
              <a:rPr lang="en-US" spc="75" dirty="0" err="1">
                <a:latin typeface="Gill Sans MT"/>
                <a:cs typeface="Gill Sans MT"/>
              </a:rPr>
              <a:t>sistem</a:t>
            </a:r>
            <a:r>
              <a:rPr lang="en-US" spc="75" dirty="0">
                <a:latin typeface="Gill Sans MT"/>
                <a:cs typeface="Gill Sans MT"/>
              </a:rPr>
              <a:t>  </a:t>
            </a:r>
            <a:r>
              <a:rPr lang="en-US" spc="125" dirty="0" err="1">
                <a:latin typeface="Gill Sans MT"/>
                <a:cs typeface="Gill Sans MT"/>
              </a:rPr>
              <a:t>dalam</a:t>
            </a:r>
            <a:r>
              <a:rPr lang="en-US" spc="125" dirty="0">
                <a:latin typeface="Gill Sans MT"/>
                <a:cs typeface="Gill Sans MT"/>
              </a:rPr>
              <a:t> </a:t>
            </a:r>
            <a:r>
              <a:rPr lang="en-US" spc="85" dirty="0">
                <a:latin typeface="Gill Sans MT"/>
                <a:cs typeface="Gill Sans MT"/>
              </a:rPr>
              <a:t>komponen2, </a:t>
            </a:r>
            <a:r>
              <a:rPr lang="en-US" spc="65" dirty="0" err="1">
                <a:latin typeface="Gill Sans MT"/>
                <a:cs typeface="Gill Sans MT"/>
              </a:rPr>
              <a:t>serta</a:t>
            </a:r>
            <a:r>
              <a:rPr lang="en-US" spc="65" dirty="0">
                <a:latin typeface="Gill Sans MT"/>
                <a:cs typeface="Gill Sans MT"/>
              </a:rPr>
              <a:t>  </a:t>
            </a:r>
            <a:r>
              <a:rPr lang="en-US" spc="95" dirty="0" err="1">
                <a:latin typeface="Gill Sans MT"/>
                <a:cs typeface="Gill Sans MT"/>
              </a:rPr>
              <a:t>identifikasi</a:t>
            </a:r>
            <a:r>
              <a:rPr lang="en-US" spc="95" dirty="0">
                <a:latin typeface="Gill Sans MT"/>
                <a:cs typeface="Gill Sans MT"/>
              </a:rPr>
              <a:t> </a:t>
            </a:r>
            <a:r>
              <a:rPr lang="en-US" spc="125" dirty="0" err="1">
                <a:latin typeface="Gill Sans MT"/>
                <a:cs typeface="Gill Sans MT"/>
              </a:rPr>
              <a:t>dan</a:t>
            </a:r>
            <a:r>
              <a:rPr lang="en-US" spc="125" dirty="0">
                <a:latin typeface="Gill Sans MT"/>
                <a:cs typeface="Gill Sans MT"/>
              </a:rPr>
              <a:t> </a:t>
            </a:r>
            <a:r>
              <a:rPr lang="en-US" spc="105" dirty="0" err="1">
                <a:latin typeface="Gill Sans MT"/>
                <a:cs typeface="Gill Sans MT"/>
              </a:rPr>
              <a:t>evaluasi</a:t>
            </a:r>
            <a:r>
              <a:rPr lang="en-US" spc="105" dirty="0">
                <a:latin typeface="Gill Sans MT"/>
                <a:cs typeface="Gill Sans MT"/>
              </a:rPr>
              <a:t>  </a:t>
            </a:r>
            <a:r>
              <a:rPr lang="en-US" spc="105" dirty="0" err="1">
                <a:latin typeface="Gill Sans MT"/>
                <a:cs typeface="Gill Sans MT"/>
              </a:rPr>
              <a:t>dari</a:t>
            </a:r>
            <a:r>
              <a:rPr lang="en-US" spc="105" dirty="0">
                <a:latin typeface="Gill Sans MT"/>
                <a:cs typeface="Gill Sans MT"/>
              </a:rPr>
              <a:t> </a:t>
            </a:r>
            <a:r>
              <a:rPr lang="en-US" spc="75" dirty="0" err="1">
                <a:latin typeface="Gill Sans MT"/>
                <a:cs typeface="Gill Sans MT"/>
              </a:rPr>
              <a:t>tiap-tiap</a:t>
            </a:r>
            <a:r>
              <a:rPr lang="en-US" spc="75" dirty="0">
                <a:latin typeface="Gill Sans MT"/>
                <a:cs typeface="Gill Sans MT"/>
              </a:rPr>
              <a:t> </a:t>
            </a:r>
            <a:r>
              <a:rPr lang="en-US" spc="95" dirty="0" err="1">
                <a:latin typeface="Gill Sans MT"/>
                <a:cs typeface="Gill Sans MT"/>
              </a:rPr>
              <a:t>komponen</a:t>
            </a:r>
            <a:r>
              <a:rPr lang="en-US" spc="95" dirty="0">
                <a:latin typeface="Gill Sans MT"/>
                <a:cs typeface="Gill Sans MT"/>
              </a:rPr>
              <a:t>  </a:t>
            </a:r>
            <a:r>
              <a:rPr lang="en-US" spc="60" dirty="0" err="1">
                <a:latin typeface="Gill Sans MT"/>
                <a:cs typeface="Gill Sans MT"/>
              </a:rPr>
              <a:t>tersebut</a:t>
            </a:r>
            <a:r>
              <a:rPr lang="en-US" spc="60" dirty="0">
                <a:latin typeface="Gill Sans MT"/>
                <a:cs typeface="Gill Sans MT"/>
              </a:rPr>
              <a:t>.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52302" y="1172721"/>
            <a:ext cx="6096000" cy="15029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marR="99695">
              <a:lnSpc>
                <a:spcPct val="100000"/>
              </a:lnSpc>
              <a:spcBef>
                <a:spcPts val="195"/>
              </a:spcBef>
            </a:pPr>
            <a:r>
              <a:rPr lang="en-US" b="1" spc="60" dirty="0" err="1">
                <a:latin typeface="Gill Sans MT"/>
                <a:cs typeface="Gill Sans MT"/>
              </a:rPr>
              <a:t>Filosofi</a:t>
            </a:r>
            <a:r>
              <a:rPr lang="en-US" b="1" spc="60" dirty="0">
                <a:latin typeface="Gill Sans MT"/>
                <a:cs typeface="Gill Sans MT"/>
              </a:rPr>
              <a:t> </a:t>
            </a:r>
            <a:r>
              <a:rPr lang="en-US" b="1" spc="60" dirty="0" err="1">
                <a:latin typeface="Gill Sans MT"/>
                <a:cs typeface="Gill Sans MT"/>
              </a:rPr>
              <a:t>sistem</a:t>
            </a:r>
            <a:r>
              <a:rPr lang="en-US" spc="40" dirty="0">
                <a:latin typeface="Gill Sans MT"/>
                <a:cs typeface="Gill Sans MT"/>
              </a:rPr>
              <a:t>,  </a:t>
            </a:r>
          </a:p>
          <a:p>
            <a:pPr marL="114300" marR="99695">
              <a:lnSpc>
                <a:spcPct val="100000"/>
              </a:lnSpc>
              <a:spcBef>
                <a:spcPts val="195"/>
              </a:spcBef>
            </a:pPr>
            <a:r>
              <a:rPr lang="en-US" spc="100" dirty="0">
                <a:latin typeface="Gill Sans MT"/>
                <a:cs typeface="Gill Sans MT"/>
              </a:rPr>
              <a:t>Model </a:t>
            </a:r>
            <a:r>
              <a:rPr lang="en-US" spc="100" dirty="0" err="1">
                <a:latin typeface="Gill Sans MT"/>
                <a:cs typeface="Gill Sans MT"/>
              </a:rPr>
              <a:t>umum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untuk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memandang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suatu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hal</a:t>
            </a:r>
            <a:r>
              <a:rPr lang="en-US" spc="100" dirty="0">
                <a:latin typeface="Gill Sans MT"/>
                <a:cs typeface="Gill Sans MT"/>
              </a:rPr>
              <a:t>/</a:t>
            </a:r>
            <a:r>
              <a:rPr lang="en-US" spc="100" dirty="0" err="1">
                <a:latin typeface="Gill Sans MT"/>
                <a:cs typeface="Gill Sans MT"/>
              </a:rPr>
              <a:t>obyek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sebagai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suatu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sistem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sebagai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serangkaian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komponen</a:t>
            </a:r>
            <a:r>
              <a:rPr lang="en-US" spc="100" dirty="0">
                <a:latin typeface="Gill Sans MT"/>
                <a:cs typeface="Gill Sans MT"/>
              </a:rPr>
              <a:t> yang </a:t>
            </a:r>
            <a:r>
              <a:rPr lang="en-US" spc="100" dirty="0" err="1">
                <a:latin typeface="Gill Sans MT"/>
                <a:cs typeface="Gill Sans MT"/>
              </a:rPr>
              <a:t>salaing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berinteraksi</a:t>
            </a:r>
            <a:r>
              <a:rPr lang="en-US" spc="100" dirty="0">
                <a:latin typeface="Gill Sans MT"/>
                <a:cs typeface="Gill Sans MT"/>
              </a:rPr>
              <a:t> yang </a:t>
            </a:r>
            <a:r>
              <a:rPr lang="en-US" spc="100" dirty="0" err="1">
                <a:latin typeface="Gill Sans MT"/>
                <a:cs typeface="Gill Sans MT"/>
              </a:rPr>
              <a:t>bekerja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dalam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suatu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lingkungan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untuk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mencapai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tujuan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tertentu</a:t>
            </a:r>
            <a:r>
              <a:rPr lang="en-US" spc="100" dirty="0">
                <a:latin typeface="Gill Sans MT"/>
                <a:cs typeface="Gill Sans MT"/>
              </a:rPr>
              <a:t>.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62232" y="3029453"/>
            <a:ext cx="6096000" cy="12259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marR="99695">
              <a:lnSpc>
                <a:spcPct val="100000"/>
              </a:lnSpc>
              <a:spcBef>
                <a:spcPts val="195"/>
              </a:spcBef>
            </a:pPr>
            <a:r>
              <a:rPr lang="en-US" b="1" spc="60" dirty="0" err="1">
                <a:latin typeface="Gill Sans MT"/>
                <a:cs typeface="Gill Sans MT"/>
              </a:rPr>
              <a:t>Manajemen</a:t>
            </a:r>
            <a:r>
              <a:rPr lang="en-US" b="1" spc="60" dirty="0">
                <a:latin typeface="Gill Sans MT"/>
                <a:cs typeface="Gill Sans MT"/>
              </a:rPr>
              <a:t> </a:t>
            </a:r>
            <a:r>
              <a:rPr lang="en-US" b="1" spc="60" dirty="0" err="1">
                <a:latin typeface="Gill Sans MT"/>
                <a:cs typeface="Gill Sans MT"/>
              </a:rPr>
              <a:t>sistem</a:t>
            </a:r>
            <a:r>
              <a:rPr lang="en-US" spc="40" dirty="0">
                <a:latin typeface="Gill Sans MT"/>
                <a:cs typeface="Gill Sans MT"/>
              </a:rPr>
              <a:t>,  </a:t>
            </a:r>
          </a:p>
          <a:p>
            <a:pPr marL="114300" marR="99695">
              <a:lnSpc>
                <a:spcPct val="100000"/>
              </a:lnSpc>
              <a:spcBef>
                <a:spcPts val="195"/>
              </a:spcBef>
            </a:pPr>
            <a:r>
              <a:rPr lang="en-US" spc="100" dirty="0" err="1">
                <a:latin typeface="Gill Sans MT"/>
                <a:cs typeface="Gill Sans MT"/>
              </a:rPr>
              <a:t>Penanganan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bisnis</a:t>
            </a:r>
            <a:r>
              <a:rPr lang="en-US" spc="100" dirty="0">
                <a:latin typeface="Gill Sans MT"/>
                <a:cs typeface="Gill Sans MT"/>
              </a:rPr>
              <a:t>, </a:t>
            </a:r>
            <a:r>
              <a:rPr lang="en-US" spc="100" dirty="0" err="1">
                <a:latin typeface="Gill Sans MT"/>
                <a:cs typeface="Gill Sans MT"/>
              </a:rPr>
              <a:t>teknologi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dan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permasalahan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organisasi</a:t>
            </a:r>
            <a:r>
              <a:rPr lang="en-US" spc="100" dirty="0">
                <a:latin typeface="Gill Sans MT"/>
                <a:cs typeface="Gill Sans MT"/>
              </a:rPr>
              <a:t> yang </a:t>
            </a:r>
            <a:r>
              <a:rPr lang="en-US" spc="100" dirty="0" err="1">
                <a:latin typeface="Gill Sans MT"/>
                <a:cs typeface="Gill Sans MT"/>
              </a:rPr>
              <a:t>terkait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dengan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aktifitas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pembuatan</a:t>
            </a:r>
            <a:r>
              <a:rPr lang="en-US" spc="100" dirty="0">
                <a:latin typeface="Gill Sans MT"/>
                <a:cs typeface="Gill Sans MT"/>
              </a:rPr>
              <a:t>, </a:t>
            </a:r>
            <a:r>
              <a:rPr lang="en-US" spc="100" dirty="0" err="1">
                <a:latin typeface="Gill Sans MT"/>
                <a:cs typeface="Gill Sans MT"/>
              </a:rPr>
              <a:t>pemeliharaan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dan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modofikasi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sebuah</a:t>
            </a:r>
            <a:r>
              <a:rPr lang="en-US" spc="100" dirty="0">
                <a:latin typeface="Gill Sans MT"/>
                <a:cs typeface="Gill Sans MT"/>
              </a:rPr>
              <a:t> </a:t>
            </a:r>
            <a:r>
              <a:rPr lang="en-US" spc="100" dirty="0" err="1">
                <a:latin typeface="Gill Sans MT"/>
                <a:cs typeface="Gill Sans MT"/>
              </a:rPr>
              <a:t>sistem</a:t>
            </a:r>
            <a:r>
              <a:rPr lang="en-US" spc="100" dirty="0">
                <a:latin typeface="Gill Sans MT"/>
                <a:cs typeface="Gill Sans MT"/>
              </a:rPr>
              <a:t>.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5500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8010" y="1764246"/>
            <a:ext cx="3782889" cy="62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i="1" dirty="0" err="1"/>
              <a:t>Pendekatan</a:t>
            </a:r>
            <a:r>
              <a:rPr lang="en-US" sz="3600" i="1" dirty="0"/>
              <a:t> </a:t>
            </a:r>
            <a:r>
              <a:rPr lang="en-US" sz="3600" i="1" dirty="0" err="1"/>
              <a:t>Sistem</a:t>
            </a:r>
            <a:r>
              <a:rPr lang="en-US" sz="3600" i="1" dirty="0"/>
              <a:t>?</a:t>
            </a:r>
            <a:endParaRPr lang="en-ID" sz="3600" i="1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7E1E322-BEE8-4FB0-B787-B5738A5B1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7" y="3814618"/>
            <a:ext cx="3228975" cy="4951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0" y="2344253"/>
            <a:ext cx="3441695" cy="34416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7251" y="1549880"/>
            <a:ext cx="7949824" cy="4384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6375" marR="215265" indent="-194310">
              <a:lnSpc>
                <a:spcPct val="101299"/>
              </a:lnSpc>
              <a:spcBef>
                <a:spcPts val="95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07010" algn="l"/>
              </a:tabLst>
            </a:pPr>
            <a:r>
              <a:rPr lang="en-US" sz="2000" spc="185" dirty="0" err="1">
                <a:cs typeface="Gill Sans MT"/>
              </a:rPr>
              <a:t>Penggunaan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pendekatan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sistem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saat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ini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merupakan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80" dirty="0" err="1">
                <a:cs typeface="Gill Sans MT"/>
              </a:rPr>
              <a:t>hal</a:t>
            </a:r>
            <a:r>
              <a:rPr lang="en-US" sz="2000" spc="180" dirty="0">
                <a:cs typeface="Gill Sans MT"/>
              </a:rPr>
              <a:t>  </a:t>
            </a:r>
            <a:r>
              <a:rPr lang="en-US" sz="2000" spc="195" dirty="0">
                <a:cs typeface="Gill Sans MT"/>
              </a:rPr>
              <a:t>yang </a:t>
            </a:r>
            <a:r>
              <a:rPr lang="en-US" sz="2000" spc="155" dirty="0" err="1">
                <a:cs typeface="Gill Sans MT"/>
              </a:rPr>
              <a:t>sangat</a:t>
            </a:r>
            <a:r>
              <a:rPr lang="en-US" sz="2000" spc="155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kritis</a:t>
            </a:r>
            <a:r>
              <a:rPr lang="en-US" sz="2000" spc="114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dalam</a:t>
            </a:r>
            <a:r>
              <a:rPr lang="en-US" sz="2000" spc="19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penentuan</a:t>
            </a:r>
            <a:r>
              <a:rPr lang="en-US" sz="2000" spc="16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kesuksesan</a:t>
            </a:r>
            <a:r>
              <a:rPr lang="en-US" sz="2000" spc="145" dirty="0">
                <a:cs typeface="Gill Sans MT"/>
              </a:rPr>
              <a:t>  </a:t>
            </a:r>
            <a:r>
              <a:rPr lang="en-US" sz="2000" spc="155" dirty="0" err="1">
                <a:cs typeface="Gill Sans MT"/>
              </a:rPr>
              <a:t>pengelolaan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proyek</a:t>
            </a:r>
            <a:r>
              <a:rPr lang="en-US" sz="2000" spc="12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07010" indent="-194310">
              <a:lnSpc>
                <a:spcPct val="100000"/>
              </a:lnSpc>
              <a:spcBef>
                <a:spcPts val="690"/>
              </a:spcBef>
              <a:buClr>
                <a:srgbClr val="CCCCCC"/>
              </a:buClr>
              <a:buSzPct val="79310"/>
              <a:buFont typeface="Wingdings"/>
              <a:buChar char=""/>
              <a:tabLst>
                <a:tab pos="207010" algn="l"/>
              </a:tabLst>
            </a:pPr>
            <a:r>
              <a:rPr lang="en-US" sz="2000" spc="185" dirty="0" err="1">
                <a:cs typeface="Gill Sans MT"/>
              </a:rPr>
              <a:t>Manajemen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tingkat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atas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95" dirty="0" err="1">
                <a:cs typeface="Gill Sans MT"/>
              </a:rPr>
              <a:t>dan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manajer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proyek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harus</a:t>
            </a:r>
            <a:r>
              <a:rPr lang="en-US" sz="2000" spc="155" dirty="0"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70534" marR="502284" lvl="1" indent="-22987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130" dirty="0" err="1">
                <a:cs typeface="Gill Sans MT"/>
              </a:rPr>
              <a:t>Memiliki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sudut</a:t>
            </a:r>
            <a:r>
              <a:rPr lang="en-US" sz="2000" spc="10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pandang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90" dirty="0" err="1">
                <a:cs typeface="Gill Sans MT"/>
              </a:rPr>
              <a:t>filosofi</a:t>
            </a:r>
            <a:r>
              <a:rPr lang="en-US" sz="2000" spc="90" dirty="0">
                <a:cs typeface="Gill Sans MT"/>
              </a:rPr>
              <a:t> </a:t>
            </a:r>
            <a:r>
              <a:rPr lang="en-US" sz="2000" spc="90" dirty="0" err="1">
                <a:cs typeface="Gill Sans MT"/>
              </a:rPr>
              <a:t>sistem</a:t>
            </a:r>
            <a:r>
              <a:rPr lang="en-US" sz="2000" spc="90" dirty="0">
                <a:cs typeface="Gill Sans MT"/>
              </a:rPr>
              <a:t> </a:t>
            </a:r>
            <a:r>
              <a:rPr lang="en-US" sz="2000" spc="155" dirty="0">
                <a:cs typeface="Gill Sans MT"/>
              </a:rPr>
              <a:t>yang </a:t>
            </a:r>
            <a:r>
              <a:rPr lang="en-US" sz="2000" spc="150" dirty="0" err="1">
                <a:cs typeface="Gill Sans MT"/>
              </a:rPr>
              <a:t>sama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untuk</a:t>
            </a:r>
            <a:r>
              <a:rPr lang="en-US" sz="2000" spc="125" dirty="0">
                <a:cs typeface="Gill Sans MT"/>
              </a:rPr>
              <a:t>  </a:t>
            </a:r>
            <a:r>
              <a:rPr lang="en-US" sz="2000" spc="160" dirty="0" err="1">
                <a:cs typeface="Gill Sans MT"/>
              </a:rPr>
              <a:t>memahami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bagaimana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kaitan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proyek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terhadap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keseluruhan</a:t>
            </a:r>
            <a:r>
              <a:rPr lang="en-US" sz="2000" spc="120" dirty="0">
                <a:cs typeface="Gill Sans MT"/>
              </a:rPr>
              <a:t>  </a:t>
            </a:r>
            <a:r>
              <a:rPr lang="en-US" sz="2000" spc="110" dirty="0" err="1">
                <a:cs typeface="Gill Sans MT"/>
              </a:rPr>
              <a:t>organisasi</a:t>
            </a:r>
            <a:endParaRPr lang="en-US" sz="2000" dirty="0">
              <a:cs typeface="Gill Sans MT"/>
            </a:endParaRPr>
          </a:p>
          <a:p>
            <a:pPr marL="470534" marR="675640" lvl="1" indent="-22987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135" dirty="0" err="1">
                <a:cs typeface="Gill Sans MT"/>
              </a:rPr>
              <a:t>Menerapkan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analisa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90" dirty="0" err="1">
                <a:cs typeface="Gill Sans MT"/>
              </a:rPr>
              <a:t>sistem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untuk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menangani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kebutuhan</a:t>
            </a:r>
            <a:r>
              <a:rPr lang="en-US" sz="2000" spc="114" dirty="0">
                <a:cs typeface="Gill Sans MT"/>
              </a:rPr>
              <a:t>-  </a:t>
            </a:r>
            <a:r>
              <a:rPr lang="en-US" sz="2000" spc="130" dirty="0" err="1">
                <a:cs typeface="Gill Sans MT"/>
              </a:rPr>
              <a:t>kebutuhan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dalam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pendekatan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i="1" spc="-5" dirty="0">
                <a:cs typeface="Bookman Old Style"/>
              </a:rPr>
              <a:t>problem-solving</a:t>
            </a:r>
            <a:endParaRPr lang="en-US" sz="2000" dirty="0">
              <a:cs typeface="Bookman Old Style"/>
            </a:endParaRPr>
          </a:p>
          <a:p>
            <a:pPr marL="470534" marR="5080" lvl="1" indent="-22987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70534" algn="l"/>
                <a:tab pos="471170" algn="l"/>
              </a:tabLst>
            </a:pPr>
            <a:r>
              <a:rPr lang="en-US" sz="2000" spc="145" dirty="0" err="1">
                <a:cs typeface="Gill Sans MT"/>
              </a:rPr>
              <a:t>Menggunakan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manajemen</a:t>
            </a:r>
            <a:r>
              <a:rPr lang="en-US" sz="2000" spc="145" dirty="0">
                <a:cs typeface="Gill Sans MT"/>
              </a:rPr>
              <a:t> </a:t>
            </a:r>
            <a:r>
              <a:rPr lang="en-US" sz="2000" spc="90" dirty="0" err="1">
                <a:cs typeface="Gill Sans MT"/>
              </a:rPr>
              <a:t>sistem</a:t>
            </a:r>
            <a:r>
              <a:rPr lang="en-US" sz="2000" spc="9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dalam</a:t>
            </a:r>
            <a:r>
              <a:rPr lang="en-US" sz="2000" spc="150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mengidentifikasi</a:t>
            </a:r>
            <a:r>
              <a:rPr lang="en-US" sz="2000" spc="120" dirty="0">
                <a:cs typeface="Gill Sans MT"/>
              </a:rPr>
              <a:t> </a:t>
            </a:r>
            <a:r>
              <a:rPr lang="en-US" sz="2000" spc="105" dirty="0" err="1">
                <a:cs typeface="Gill Sans MT"/>
              </a:rPr>
              <a:t>bisnis</a:t>
            </a:r>
            <a:r>
              <a:rPr lang="en-US" sz="2000" spc="105" dirty="0">
                <a:cs typeface="Gill Sans MT"/>
              </a:rPr>
              <a:t>,  </a:t>
            </a:r>
            <a:r>
              <a:rPr lang="en-US" sz="2000" spc="80" dirty="0" err="1">
                <a:cs typeface="Gill Sans MT"/>
              </a:rPr>
              <a:t>teknologi</a:t>
            </a:r>
            <a:r>
              <a:rPr lang="en-US" sz="2000" spc="80" dirty="0">
                <a:cs typeface="Gill Sans MT"/>
              </a:rPr>
              <a:t>,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40" dirty="0">
                <a:cs typeface="Gill Sans MT"/>
              </a:rPr>
              <a:t>&amp;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0" dirty="0" err="1">
                <a:cs typeface="Gill Sans MT"/>
              </a:rPr>
              <a:t>isu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organisasi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untuk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capaian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terbaik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50" dirty="0" err="1">
                <a:cs typeface="Gill Sans MT"/>
              </a:rPr>
              <a:t>dalam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organisasi</a:t>
            </a:r>
            <a:r>
              <a:rPr lang="en-US" sz="2000" spc="110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7924222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1635</TotalTime>
  <Words>2720</Words>
  <Application>Microsoft Macintosh PowerPoint</Application>
  <PresentationFormat>Widescreen</PresentationFormat>
  <Paragraphs>272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Arial Black</vt:lpstr>
      <vt:lpstr>Calibri</vt:lpstr>
      <vt:lpstr>Gill Sans MT</vt:lpstr>
      <vt:lpstr>Signika</vt:lpstr>
      <vt:lpstr>Wingdings</vt:lpstr>
      <vt:lpstr>1_Custom Design</vt:lpstr>
      <vt:lpstr>Manajemen Proyek Teknologi Informasi (MPTI)</vt:lpstr>
      <vt:lpstr>Capaian Pembelajaran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Manajemen Stakeholder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Siklus Hidup Proyek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Proyek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dhanu banyu</dc:creator>
  <cp:lastModifiedBy>coe.udinus</cp:lastModifiedBy>
  <cp:revision>95</cp:revision>
  <dcterms:created xsi:type="dcterms:W3CDTF">2020-07-23T01:18:59Z</dcterms:created>
  <dcterms:modified xsi:type="dcterms:W3CDTF">2023-09-09T04:54:14Z</dcterms:modified>
</cp:coreProperties>
</file>